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</p:sldIdLst>
  <p:sldSz cy="5143500" cx="9144000"/>
  <p:notesSz cx="6858000" cy="9144000"/>
  <p:embeddedFontLst>
    <p:embeddedFont>
      <p:font typeface="Arial Narrow"/>
      <p:regular r:id="rId24"/>
      <p:bold r:id="rId25"/>
      <p:italic r:id="rId26"/>
      <p:boldItalic r:id="rId2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font" Target="fonts/ArialNarrow-regular.fntdata"/><Relationship Id="rId23" Type="http://schemas.openxmlformats.org/officeDocument/2006/relationships/slide" Target="slides/slide19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font" Target="fonts/ArialNarrow-italic.fntdata"/><Relationship Id="rId25" Type="http://schemas.openxmlformats.org/officeDocument/2006/relationships/font" Target="fonts/ArialNarrow-bold.fntdata"/><Relationship Id="rId27" Type="http://schemas.openxmlformats.org/officeDocument/2006/relationships/font" Target="fonts/ArialNarrow-bold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39790328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39790328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239790328e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239790328e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239790328e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239790328e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39790328e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39790328e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239790328e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239790328e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239790328e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239790328e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239790328e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239790328e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239790328e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239790328e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39790328e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239790328e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239790328e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239790328e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39790328e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239790328e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adc065224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3adc06522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adc065224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3adc065224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3adc065224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3adc065224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3adc065224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3adc065224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239790328e_0_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239790328e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239790328e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239790328e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239790328e_0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239790328e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39790328e_0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239790328e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413658" y="1501900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/>
              <a:t>Ok, so were you not interested in the </a:t>
            </a:r>
            <a:r>
              <a:rPr b="1" lang="en" sz="4400"/>
              <a:t>value packed</a:t>
            </a:r>
            <a:r>
              <a:rPr lang="en" sz="4400"/>
              <a:t> case study package for </a:t>
            </a:r>
            <a:r>
              <a:rPr b="1" lang="en" sz="4400">
                <a:solidFill>
                  <a:srgbClr val="FF0000"/>
                </a:solidFill>
              </a:rPr>
              <a:t>Email Fire</a:t>
            </a:r>
            <a:r>
              <a:rPr lang="en" sz="4400"/>
              <a:t>?</a:t>
            </a:r>
            <a:endParaRPr sz="44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>
            <p:ph type="ctrTitle"/>
          </p:nvPr>
        </p:nvSpPr>
        <p:spPr>
          <a:xfrm>
            <a:off x="394983" y="1244000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I can appreciate that.  Not everyone needs a case study and a series of emails that produce money really quickly.  Some people do just fine without that extra </a:t>
            </a:r>
            <a:r>
              <a:rPr b="1" lang="en" sz="3000">
                <a:solidFill>
                  <a:srgbClr val="FF0000"/>
                </a:solidFill>
              </a:rPr>
              <a:t>BOOST</a:t>
            </a:r>
            <a:r>
              <a:rPr lang="en" sz="3000"/>
              <a:t>.</a:t>
            </a:r>
            <a:endParaRPr sz="30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>
            <p:ph type="ctrTitle"/>
          </p:nvPr>
        </p:nvSpPr>
        <p:spPr>
          <a:xfrm>
            <a:off x="368683" y="7839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latin typeface="Arial Narrow"/>
                <a:ea typeface="Arial Narrow"/>
                <a:cs typeface="Arial Narrow"/>
                <a:sym typeface="Arial Narrow"/>
              </a:rPr>
              <a:t>and I can respect that...</a:t>
            </a:r>
            <a:endParaRPr sz="4400"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/>
          <p:nvPr>
            <p:ph type="ctrTitle"/>
          </p:nvPr>
        </p:nvSpPr>
        <p:spPr>
          <a:xfrm>
            <a:off x="479708" y="135752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latin typeface="Arial Narrow"/>
                <a:ea typeface="Arial Narrow"/>
                <a:cs typeface="Arial Narrow"/>
                <a:sym typeface="Arial Narrow"/>
              </a:rPr>
              <a:t>As a matter of fact, I more than respect it...</a:t>
            </a:r>
            <a:endParaRPr sz="4400"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7"/>
          <p:cNvSpPr txBox="1"/>
          <p:nvPr>
            <p:ph type="ctrTitle"/>
          </p:nvPr>
        </p:nvSpPr>
        <p:spPr>
          <a:xfrm>
            <a:off x="387658" y="1021350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latin typeface="Arial Narrow"/>
                <a:ea typeface="Arial Narrow"/>
                <a:cs typeface="Arial Narrow"/>
                <a:sym typeface="Arial Narrow"/>
              </a:rPr>
              <a:t>I actually built an entire club for people just like you.</a:t>
            </a:r>
            <a:endParaRPr sz="4400"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 txBox="1"/>
          <p:nvPr>
            <p:ph type="ctrTitle"/>
          </p:nvPr>
        </p:nvSpPr>
        <p:spPr>
          <a:xfrm>
            <a:off x="443658" y="17859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/>
              <a:t>You see I put out a brand new information packed value slammed product every single month. </a:t>
            </a:r>
            <a:endParaRPr sz="44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9"/>
          <p:cNvSpPr txBox="1"/>
          <p:nvPr>
            <p:ph type="ctrTitle"/>
          </p:nvPr>
        </p:nvSpPr>
        <p:spPr>
          <a:xfrm>
            <a:off x="406658" y="1716350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/>
              <a:t>These products are filled with insider secrets, strategies and the newest ways to do things in the IM space.</a:t>
            </a:r>
            <a:endParaRPr sz="44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0"/>
          <p:cNvSpPr txBox="1"/>
          <p:nvPr>
            <p:ph type="ctrTitle"/>
          </p:nvPr>
        </p:nvSpPr>
        <p:spPr>
          <a:xfrm>
            <a:off x="406658" y="1716350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/>
              <a:t>Sometimes I release them to the public and sometimes I only release them to this </a:t>
            </a:r>
            <a:r>
              <a:rPr b="1" lang="en" sz="4400"/>
              <a:t>exclusive club</a:t>
            </a:r>
            <a:r>
              <a:rPr lang="en" sz="4400"/>
              <a:t> I am telling you about.</a:t>
            </a:r>
            <a:endParaRPr sz="44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1"/>
          <p:cNvSpPr txBox="1"/>
          <p:nvPr>
            <p:ph type="ctrTitle"/>
          </p:nvPr>
        </p:nvSpPr>
        <p:spPr>
          <a:xfrm>
            <a:off x="406658" y="1716350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/>
              <a:t>The Epic Conversions </a:t>
            </a:r>
            <a:endParaRPr sz="4400"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solidFill>
                  <a:srgbClr val="FF0000"/>
                </a:solidFill>
              </a:rPr>
              <a:t>Insider’s Club</a:t>
            </a:r>
            <a:endParaRPr b="1" sz="44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2"/>
          <p:cNvSpPr txBox="1"/>
          <p:nvPr>
            <p:ph type="ctrTitle"/>
          </p:nvPr>
        </p:nvSpPr>
        <p:spPr>
          <a:xfrm>
            <a:off x="311708" y="2267100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/>
              <a:t>The Insider’s get access to my latest 3 product releases.  When a new one comes out (and it does every month like clockwork) then the oldest one drops off.</a:t>
            </a:r>
            <a:endParaRPr b="1" sz="44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3"/>
          <p:cNvSpPr txBox="1"/>
          <p:nvPr>
            <p:ph type="ctrTitle"/>
          </p:nvPr>
        </p:nvSpPr>
        <p:spPr>
          <a:xfrm>
            <a:off x="416158" y="25139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/>
              <a:t>If you were an Insider, you’d already be enjoying </a:t>
            </a:r>
            <a:r>
              <a:rPr b="1" lang="en" sz="4400">
                <a:solidFill>
                  <a:srgbClr val="FF0000"/>
                </a:solidFill>
              </a:rPr>
              <a:t>Email Fire</a:t>
            </a:r>
            <a:r>
              <a:rPr lang="en" sz="4400"/>
              <a:t> right now because the EC Insider’s enjoy my products generally before they even get released to the public.</a:t>
            </a:r>
            <a:endParaRPr b="1" sz="44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4"/>
          <p:cNvSpPr txBox="1"/>
          <p:nvPr>
            <p:ph type="ctrTitle"/>
          </p:nvPr>
        </p:nvSpPr>
        <p:spPr>
          <a:xfrm>
            <a:off x="397658" y="112632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Not only that, but my Insider’s also enjoy fresh weekly </a:t>
            </a:r>
            <a:r>
              <a:rPr b="1" lang="en" sz="3600">
                <a:solidFill>
                  <a:srgbClr val="FF0000"/>
                </a:solidFill>
              </a:rPr>
              <a:t>ACTIONABLE</a:t>
            </a:r>
            <a:r>
              <a:rPr lang="en" sz="3600"/>
              <a:t> content...</a:t>
            </a:r>
            <a:endParaRPr b="1" sz="36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5"/>
          <p:cNvSpPr txBox="1"/>
          <p:nvPr>
            <p:ph type="ctrTitle"/>
          </p:nvPr>
        </p:nvSpPr>
        <p:spPr>
          <a:xfrm>
            <a:off x="397658" y="112632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And best of all a </a:t>
            </a:r>
            <a:r>
              <a:rPr b="1" lang="en" sz="3600">
                <a:solidFill>
                  <a:srgbClr val="FF0000"/>
                </a:solidFill>
              </a:rPr>
              <a:t>free group coaching call</a:t>
            </a:r>
            <a:r>
              <a:rPr lang="en" sz="3600"/>
              <a:t> the first Saturday of every single month!</a:t>
            </a:r>
            <a:endParaRPr b="1" sz="36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6"/>
          <p:cNvSpPr txBox="1"/>
          <p:nvPr>
            <p:ph type="ctrTitle"/>
          </p:nvPr>
        </p:nvSpPr>
        <p:spPr>
          <a:xfrm>
            <a:off x="397658" y="112632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That’s right!  A professional digital marketer on call with you every month at a rate of only $10.80 a month!</a:t>
            </a:r>
            <a:endParaRPr b="1" sz="36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7"/>
          <p:cNvSpPr txBox="1"/>
          <p:nvPr>
            <p:ph type="ctrTitle"/>
          </p:nvPr>
        </p:nvSpPr>
        <p:spPr>
          <a:xfrm>
            <a:off x="397658" y="112632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Hey...</a:t>
            </a:r>
            <a:r>
              <a:rPr lang="en" sz="3600"/>
              <a:t>don't</a:t>
            </a:r>
            <a:r>
              <a:rPr lang="en" sz="3600"/>
              <a:t> look so surprised. It’s a discount club.</a:t>
            </a:r>
            <a:endParaRPr b="1" sz="36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8"/>
          <p:cNvSpPr txBox="1"/>
          <p:nvPr>
            <p:ph type="ctrTitle"/>
          </p:nvPr>
        </p:nvSpPr>
        <p:spPr>
          <a:xfrm>
            <a:off x="511083" y="1830300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/>
              <a:t>I’d like to invite you now to join our little discount club for the small monthly “netflix-ish” fee of only</a:t>
            </a:r>
            <a:r>
              <a:rPr b="1" lang="en" sz="4400">
                <a:solidFill>
                  <a:srgbClr val="FF0000"/>
                </a:solidFill>
              </a:rPr>
              <a:t> $10.80</a:t>
            </a:r>
            <a:endParaRPr b="1" sz="44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9"/>
          <p:cNvSpPr txBox="1"/>
          <p:nvPr>
            <p:ph type="ctrTitle"/>
          </p:nvPr>
        </p:nvSpPr>
        <p:spPr>
          <a:xfrm>
            <a:off x="511083" y="1830300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latin typeface="Arial Narrow"/>
                <a:ea typeface="Arial Narrow"/>
                <a:cs typeface="Arial Narrow"/>
                <a:sym typeface="Arial Narrow"/>
              </a:rPr>
              <a:t>Stay as long as you like, learn as much as you can, and just like netflix, leave when you want.  No hassle, no fuss.</a:t>
            </a:r>
            <a:endParaRPr b="1" sz="4400">
              <a:solidFill>
                <a:srgbClr val="FF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0"/>
          <p:cNvSpPr txBox="1"/>
          <p:nvPr>
            <p:ph type="ctrTitle"/>
          </p:nvPr>
        </p:nvSpPr>
        <p:spPr>
          <a:xfrm>
            <a:off x="372308" y="1275250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latin typeface="Arial Narrow"/>
                <a:ea typeface="Arial Narrow"/>
                <a:cs typeface="Arial Narrow"/>
                <a:sym typeface="Arial Narrow"/>
              </a:rPr>
              <a:t>I’ve built a career on helping new people just like you succeed online</a:t>
            </a:r>
            <a:r>
              <a:rPr lang="en" sz="4400">
                <a:latin typeface="Arial Narrow"/>
                <a:ea typeface="Arial Narrow"/>
                <a:cs typeface="Arial Narrow"/>
                <a:sym typeface="Arial Narrow"/>
              </a:rPr>
              <a:t>.</a:t>
            </a:r>
            <a:endParaRPr b="1" sz="4400">
              <a:solidFill>
                <a:srgbClr val="FF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31"/>
          <p:cNvSpPr txBox="1"/>
          <p:nvPr>
            <p:ph type="ctrTitle"/>
          </p:nvPr>
        </p:nvSpPr>
        <p:spPr>
          <a:xfrm>
            <a:off x="501583" y="1346050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latin typeface="Arial Narrow"/>
                <a:ea typeface="Arial Narrow"/>
                <a:cs typeface="Arial Narrow"/>
                <a:sym typeface="Arial Narrow"/>
              </a:rPr>
              <a:t>Join my EC Insider’s Club today and </a:t>
            </a:r>
            <a:r>
              <a:rPr b="1" lang="en" sz="4400">
                <a:solidFill>
                  <a:srgbClr val="FF0000"/>
                </a:solidFill>
                <a:latin typeface="Arial Narrow"/>
                <a:ea typeface="Arial Narrow"/>
                <a:cs typeface="Arial Narrow"/>
                <a:sym typeface="Arial Narrow"/>
              </a:rPr>
              <a:t>let’s get started</a:t>
            </a:r>
            <a:r>
              <a:rPr lang="en" sz="4400">
                <a:latin typeface="Arial Narrow"/>
                <a:ea typeface="Arial Narrow"/>
                <a:cs typeface="Arial Narrow"/>
                <a:sym typeface="Arial Narrow"/>
              </a:rPr>
              <a:t>..</a:t>
            </a:r>
            <a:r>
              <a:rPr lang="en" sz="4400">
                <a:latin typeface="Arial Narrow"/>
                <a:ea typeface="Arial Narrow"/>
                <a:cs typeface="Arial Narrow"/>
                <a:sym typeface="Arial Narrow"/>
              </a:rPr>
              <a:t>.</a:t>
            </a:r>
            <a:endParaRPr b="1" sz="4400">
              <a:solidFill>
                <a:srgbClr val="FF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