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8" r:id="rId11"/>
    <p:sldId id="273" r:id="rId12"/>
    <p:sldId id="274" r:id="rId13"/>
    <p:sldId id="275" r:id="rId14"/>
    <p:sldId id="276" r:id="rId15"/>
    <p:sldId id="277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6" r:id="rId33"/>
    <p:sldId id="299" r:id="rId34"/>
    <p:sldId id="300" r:id="rId35"/>
    <p:sldId id="306" r:id="rId36"/>
    <p:sldId id="307" r:id="rId37"/>
    <p:sldId id="308" r:id="rId38"/>
    <p:sldId id="298" r:id="rId39"/>
    <p:sldId id="301" r:id="rId40"/>
    <p:sldId id="302" r:id="rId41"/>
    <p:sldId id="303" r:id="rId42"/>
    <p:sldId id="304" r:id="rId43"/>
    <p:sldId id="305" r:id="rId44"/>
    <p:sldId id="309" r:id="rId45"/>
    <p:sldId id="318" r:id="rId46"/>
    <p:sldId id="319" r:id="rId47"/>
    <p:sldId id="310" r:id="rId48"/>
    <p:sldId id="315" r:id="rId49"/>
    <p:sldId id="316" r:id="rId50"/>
    <p:sldId id="317" r:id="rId51"/>
    <p:sldId id="312" r:id="rId52"/>
    <p:sldId id="314" r:id="rId53"/>
    <p:sldId id="320" r:id="rId54"/>
    <p:sldId id="321" r:id="rId55"/>
    <p:sldId id="322" r:id="rId56"/>
    <p:sldId id="323" r:id="rId57"/>
    <p:sldId id="324" r:id="rId58"/>
    <p:sldId id="325" r:id="rId59"/>
    <p:sldId id="326" r:id="rId60"/>
    <p:sldId id="327" r:id="rId61"/>
    <p:sldId id="328" r:id="rId62"/>
    <p:sldId id="329" r:id="rId63"/>
    <p:sldId id="330" r:id="rId64"/>
    <p:sldId id="331" r:id="rId65"/>
    <p:sldId id="332" r:id="rId66"/>
    <p:sldId id="333" r:id="rId67"/>
    <p:sldId id="334" r:id="rId68"/>
    <p:sldId id="335" r:id="rId69"/>
    <p:sldId id="336" r:id="rId70"/>
    <p:sldId id="337" r:id="rId71"/>
    <p:sldId id="338" r:id="rId72"/>
    <p:sldId id="339" r:id="rId73"/>
    <p:sldId id="340" r:id="rId74"/>
    <p:sldId id="341" r:id="rId75"/>
    <p:sldId id="342" r:id="rId76"/>
    <p:sldId id="343" r:id="rId77"/>
    <p:sldId id="344" r:id="rId78"/>
    <p:sldId id="345" r:id="rId79"/>
    <p:sldId id="346" r:id="rId80"/>
    <p:sldId id="347" r:id="rId81"/>
    <p:sldId id="348" r:id="rId82"/>
    <p:sldId id="349" r:id="rId83"/>
    <p:sldId id="350" r:id="rId84"/>
    <p:sldId id="352" r:id="rId85"/>
    <p:sldId id="353" r:id="rId86"/>
    <p:sldId id="354" r:id="rId87"/>
    <p:sldId id="355" r:id="rId88"/>
    <p:sldId id="356" r:id="rId89"/>
    <p:sldId id="357" r:id="rId90"/>
    <p:sldId id="358" r:id="rId91"/>
    <p:sldId id="359" r:id="rId92"/>
    <p:sldId id="360" r:id="rId93"/>
    <p:sldId id="361" r:id="rId94"/>
    <p:sldId id="362" r:id="rId95"/>
    <p:sldId id="363" r:id="rId96"/>
    <p:sldId id="364" r:id="rId97"/>
    <p:sldId id="365" r:id="rId98"/>
    <p:sldId id="366" r:id="rId99"/>
    <p:sldId id="367" r:id="rId100"/>
    <p:sldId id="368" r:id="rId101"/>
    <p:sldId id="369" r:id="rId102"/>
    <p:sldId id="370" r:id="rId103"/>
    <p:sldId id="371" r:id="rId104"/>
    <p:sldId id="372" r:id="rId105"/>
    <p:sldId id="373" r:id="rId106"/>
    <p:sldId id="374" r:id="rId107"/>
    <p:sldId id="375" r:id="rId108"/>
    <p:sldId id="376" r:id="rId109"/>
    <p:sldId id="377" r:id="rId110"/>
    <p:sldId id="379" r:id="rId111"/>
    <p:sldId id="380" r:id="rId112"/>
    <p:sldId id="381" r:id="rId113"/>
    <p:sldId id="382" r:id="rId114"/>
    <p:sldId id="383" r:id="rId115"/>
    <p:sldId id="384" r:id="rId116"/>
    <p:sldId id="385" r:id="rId117"/>
    <p:sldId id="386" r:id="rId118"/>
    <p:sldId id="387" r:id="rId119"/>
    <p:sldId id="388" r:id="rId120"/>
    <p:sldId id="389" r:id="rId121"/>
    <p:sldId id="390" r:id="rId122"/>
    <p:sldId id="391" r:id="rId123"/>
    <p:sldId id="392" r:id="rId124"/>
    <p:sldId id="393" r:id="rId125"/>
    <p:sldId id="394" r:id="rId126"/>
    <p:sldId id="395" r:id="rId127"/>
    <p:sldId id="396" r:id="rId128"/>
    <p:sldId id="397" r:id="rId129"/>
    <p:sldId id="398" r:id="rId130"/>
    <p:sldId id="399" r:id="rId131"/>
    <p:sldId id="400" r:id="rId132"/>
    <p:sldId id="401" r:id="rId133"/>
    <p:sldId id="402" r:id="rId134"/>
    <p:sldId id="403" r:id="rId1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D4AE-4611-4AA6-BF1F-74AF17E9180B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8D4AE-4611-4AA6-BF1F-74AF17E9180B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CDBAC-4F07-4C5D-AB3B-F4FFB0AC94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838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Arial Narrow" pitchFamily="34" charset="0"/>
              </a:rPr>
              <a:t>Hey! </a:t>
            </a:r>
            <a:r>
              <a:rPr lang="en-US" dirty="0" err="1" smtClean="0">
                <a:solidFill>
                  <a:schemeClr val="tx1"/>
                </a:solidFill>
                <a:latin typeface="Arial Narrow" pitchFamily="34" charset="0"/>
              </a:rPr>
              <a:t>Kam</a:t>
            </a:r>
            <a:r>
              <a:rPr lang="en-US" dirty="0" smtClean="0">
                <a:solidFill>
                  <a:schemeClr val="tx1"/>
                </a:solidFill>
                <a:latin typeface="Arial Narrow" pitchFamily="34" charset="0"/>
              </a:rPr>
              <a:t> Jennings here…</a:t>
            </a:r>
            <a:endParaRPr lang="en-US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4" name="Picture 3" descr="11-10-2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838200"/>
            <a:ext cx="4419600" cy="3622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No pressure right?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After that I’m setting the course at 27 bucks.  Still an incredible deal, just not launch week incredible.</a:t>
            </a:r>
            <a:endParaRPr lang="en-US" sz="3200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Now look, in a moment I’m going to give you a call to action…</a:t>
            </a:r>
            <a:endParaRPr lang="en-US" sz="3200" dirty="0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 want you to invest in your business here.  </a:t>
            </a:r>
            <a:br>
              <a:rPr lang="en-US" sz="3200" dirty="0" smtClean="0"/>
            </a:br>
            <a:r>
              <a:rPr lang="en-US" sz="3200" dirty="0" smtClean="0"/>
              <a:t>Fresh content is the lifeblood of this whole damn internet.</a:t>
            </a:r>
            <a:endParaRPr lang="en-US" sz="3200" dirty="0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It’s how we build audience.  It’s how we build email lists.  It’s how we make money period.</a:t>
            </a:r>
            <a:endParaRPr lang="en-US" sz="3200" dirty="0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You cannot lose learning a faster more efficient way to produce fresh content that builds authority, drives traffic, and helps you network with influencers. </a:t>
            </a:r>
            <a:endParaRPr lang="en-US" sz="3200" dirty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 am going to leave Parabolic Content Engine at $27 and if you look at it over the course of one year… </a:t>
            </a:r>
            <a:endParaRPr lang="en-US" sz="3200" dirty="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 Black" pitchFamily="34" charset="0"/>
              </a:rPr>
              <a:t>THAT’S LESS THAN .08 CENTS A DAY!!!</a:t>
            </a:r>
            <a:endParaRPr lang="en-US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+mn-lt"/>
              </a:rPr>
              <a:t>Would you be willing to invest .08 cents a day over the course of one year for even a chance to vastly improve your life FOREVER?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+mn-lt"/>
              </a:rPr>
              <a:t>I would.  And have.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</a:t>
            </a:r>
            <a:r>
              <a:rPr lang="en-US" sz="2800" b="1" i="1" dirty="0" smtClean="0"/>
              <a:t>Buy the ticket, take the ride</a:t>
            </a:r>
            <a:r>
              <a:rPr lang="en-US" sz="2800" b="1" i="1" dirty="0" smtClean="0"/>
              <a:t>...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			</a:t>
            </a:r>
            <a:r>
              <a:rPr lang="en-US" sz="2400" dirty="0" smtClean="0"/>
              <a:t>- Hunter S. Thompson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Forget everything you know up until now…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Parabolic Content Engine You’re going to be 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put out EXCELLENT content that people want to share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Parabolic Content Engine You’re going to be 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put out EXCELLENT content that people want to share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it consistently, day after day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Parabolic Content Engine You’re going to be 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put out EXCELLENT content that people want to share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it consistently, day after day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get influencers in your niche to share it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Parabolic Content Engine You’re going to be 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put out EXCELLENT content that people want to share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it consistently, day after day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get influencers in your niche to share it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build a network in your space of valuable influencers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Parabolic Content Engine You’re going to be 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put out EXCELLENT content that people want to share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it consistently, day after day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get influencers in your niche to share it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build a network in your space of valuable influencers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create quality in depth content that people love in very little time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Parabolic Content Engine You’re going to be 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put out EXCELLENT content that people want to share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it consistently, day after day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get influencers in your niche to share it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build a network in your space of valuable influencers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create quality in depth content that people love in very little time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get readers and viewers to care about what your doing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Parabolic Content Engine You’re going to be 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put out EXCELLENT content that people want to share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it consistently, day after day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get influencers in your niche to share it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build a network in your space of valuable influencers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create quality in depth content that people love in very little time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get readers and viewers to care about what your doing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build an audience that will buy things from you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 inside Parabolic Content Engine You’re going to be instantly getting the secrets to: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put out EXCELLENT content that people want to share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do it consistently, day after day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get influencers in your niche to share it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build a network in your space of valuable influencers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create quality in depth content that people love in very little time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get readers and viewers to care about what your doing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How to build an audience that will buy things from you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And most importantly…where the hell to start with this whole damn thing!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Kam Jennings\Desktop\Epic Conversions\Courses\Parabolic Content Engine\Artwork\Parabolic Content Engine - CASE STUDIES\Large.png"/>
          <p:cNvPicPr>
            <a:picLocks noChangeAspect="1" noChangeArrowheads="1"/>
          </p:cNvPicPr>
          <p:nvPr/>
        </p:nvPicPr>
        <p:blipFill>
          <a:blip r:embed="rId2" cstate="print">
            <a:lum bright="1000" contrast="3000"/>
          </a:blip>
          <a:stretch>
            <a:fillRect/>
          </a:stretch>
        </p:blipFill>
        <p:spPr bwMode="auto">
          <a:xfrm>
            <a:off x="5334000" y="2971800"/>
            <a:ext cx="3175521" cy="421890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1066800"/>
            <a:ext cx="8991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 addition to that your also going to get instant access to 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3 Parabolic Content Engine CASE STUDIES</a:t>
            </a:r>
            <a:endParaRPr lang="en-US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3581400"/>
            <a:ext cx="5257800" cy="16002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Step by Step for easy application 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Over the shoulder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videos for visual learners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Shows how to apply strategies to produce </a:t>
            </a:r>
          </a:p>
          <a:p>
            <a:pPr marL="342900" indent="-342900">
              <a:buClr>
                <a:srgbClr val="FF0000"/>
              </a:buClr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      multiple styles of content for maximum reach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42900" indent="-342900"/>
            <a:endParaRPr lang="en-US" dirty="0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</a:t>
            </a:r>
            <a:r>
              <a:rPr lang="en-US" sz="2800" dirty="0" smtClean="0">
                <a:solidFill>
                  <a:srgbClr val="00B0F0"/>
                </a:solidFill>
              </a:rPr>
              <a:t>I want you to </a:t>
            </a:r>
            <a:r>
              <a:rPr lang="en-US" sz="2800" b="1" dirty="0" smtClean="0">
                <a:solidFill>
                  <a:srgbClr val="00B0F0"/>
                </a:solidFill>
              </a:rPr>
              <a:t>click the button </a:t>
            </a:r>
            <a:r>
              <a:rPr lang="en-US" sz="2800" dirty="0" smtClean="0">
                <a:solidFill>
                  <a:srgbClr val="00B0F0"/>
                </a:solidFill>
              </a:rPr>
              <a:t>below and pick up </a:t>
            </a:r>
            <a:br>
              <a:rPr lang="en-US" sz="2800" dirty="0" smtClean="0">
                <a:solidFill>
                  <a:srgbClr val="00B0F0"/>
                </a:solidFill>
              </a:rPr>
            </a:br>
            <a:r>
              <a:rPr lang="en-US" sz="2800" b="1" dirty="0" smtClean="0">
                <a:solidFill>
                  <a:srgbClr val="00B0F0"/>
                </a:solidFill>
              </a:rPr>
              <a:t>Parabolic Content Engine</a:t>
            </a:r>
            <a:endParaRPr lang="en-US" sz="2800" b="1" dirty="0">
              <a:solidFill>
                <a:srgbClr val="00B0F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I don’t care if you don’t have any experience or if you suck at writing.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</a:t>
            </a:r>
            <a:r>
              <a:rPr lang="en-US" sz="2800" dirty="0" smtClean="0"/>
              <a:t>Still not sure?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</a:t>
            </a:r>
            <a:r>
              <a:rPr lang="en-US" sz="2800" dirty="0" smtClean="0"/>
              <a:t>Consider this…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</a:t>
            </a:r>
            <a:r>
              <a:rPr lang="en-US" sz="2800" dirty="0" smtClean="0"/>
              <a:t>Let’s assume you’re going to buy this course at it’s highest price point of $27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</a:t>
            </a:r>
            <a:r>
              <a:rPr lang="en-US" sz="2800" dirty="0" smtClean="0"/>
              <a:t>If you used everything I am giving you today to build a blog or a </a:t>
            </a:r>
            <a:r>
              <a:rPr lang="en-US" sz="2800" dirty="0" err="1" smtClean="0"/>
              <a:t>youtube</a:t>
            </a:r>
            <a:r>
              <a:rPr lang="en-US" sz="2800" dirty="0" smtClean="0"/>
              <a:t> channel that sold just one $10 product a month… 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 </a:t>
            </a:r>
            <a:r>
              <a:rPr lang="en-US" sz="2800" dirty="0" smtClean="0"/>
              <a:t>Your investment in this course will have paid for itself in 3 months.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At the end of a year you will have earned a profit of: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$120 - $27 = </a:t>
            </a:r>
            <a:r>
              <a:rPr lang="en-US" sz="2800" b="1" dirty="0" smtClean="0">
                <a:solidFill>
                  <a:srgbClr val="FF0000"/>
                </a:solidFill>
              </a:rPr>
              <a:t>$93 </a:t>
            </a:r>
            <a:endParaRPr lang="en-US" sz="28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Don’t you think you could sell at least </a:t>
            </a:r>
            <a:r>
              <a:rPr lang="en-US" sz="2800" b="1" dirty="0" smtClean="0">
                <a:solidFill>
                  <a:srgbClr val="FF0000"/>
                </a:solidFill>
                <a:latin typeface="+mn-lt"/>
              </a:rPr>
              <a:t>one</a:t>
            </a:r>
            <a:r>
              <a:rPr lang="en-US" sz="2800" b="1" dirty="0" smtClean="0">
                <a:latin typeface="+mn-lt"/>
              </a:rPr>
              <a:t> $10 </a:t>
            </a:r>
            <a:r>
              <a:rPr lang="en-US" sz="2800" dirty="0" smtClean="0">
                <a:latin typeface="+mn-lt"/>
              </a:rPr>
              <a:t>product with the steady flow of traffic generated by all the new fresh content I am going to teach you how to create today? </a:t>
            </a:r>
            <a:endParaRPr lang="en-US" sz="2800" dirty="0">
              <a:latin typeface="+mn-lt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If the answer is no then I think you need to take a long look in the mirror, because you’re selling yourself </a:t>
            </a:r>
            <a:br>
              <a:rPr lang="en-US" sz="2800" dirty="0" smtClean="0">
                <a:latin typeface="+mn-lt"/>
              </a:rPr>
            </a:br>
            <a:r>
              <a:rPr lang="en-US" sz="2800" b="1" dirty="0" smtClean="0">
                <a:latin typeface="+mn-lt"/>
              </a:rPr>
              <a:t>way too short.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The fact is if you hade enough ambition and attention to make it to the end of this video… then you can sell </a:t>
            </a:r>
            <a:r>
              <a:rPr lang="en-US" sz="2800" b="1" dirty="0" smtClean="0">
                <a:solidFill>
                  <a:srgbClr val="FF0000"/>
                </a:solidFill>
                <a:latin typeface="+mn-lt"/>
              </a:rPr>
              <a:t>AT LEAST </a:t>
            </a:r>
            <a:r>
              <a:rPr lang="en-US" sz="2800" dirty="0" smtClean="0">
                <a:latin typeface="+mn-lt"/>
              </a:rPr>
              <a:t>one $10 product</a:t>
            </a:r>
            <a:r>
              <a:rPr lang="en-US" sz="2800" b="1" dirty="0" smtClean="0">
                <a:latin typeface="+mn-lt"/>
              </a:rPr>
              <a:t>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The truth is you can probably sell a lot more than that on a monthly basis and you can easily target products that cost </a:t>
            </a:r>
            <a:r>
              <a:rPr lang="en-US" sz="2800" b="1" dirty="0" smtClean="0">
                <a:latin typeface="+mn-lt"/>
              </a:rPr>
              <a:t>MUCH</a:t>
            </a:r>
            <a:r>
              <a:rPr lang="en-US" sz="2800" dirty="0" smtClean="0">
                <a:latin typeface="+mn-lt"/>
              </a:rPr>
              <a:t> more than 10 bucks.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It doesn’t matter if you are afraid to do video content or can’t think of anything to talk about.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Making money online doesn’t always have to be hard.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This is not the lottery.  Hoping won’t do you any good here.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Buy the ticket.  Take the ride…</a:t>
            </a:r>
            <a:br>
              <a:rPr lang="en-US" sz="2800" dirty="0" smtClean="0">
                <a:latin typeface="+mn-lt"/>
              </a:rPr>
            </a:br>
            <a:r>
              <a:rPr lang="en-US" sz="2800" dirty="0" smtClean="0">
                <a:latin typeface="+mn-lt"/>
              </a:rPr>
              <a:t/>
            </a:r>
            <a:br>
              <a:rPr lang="en-US" sz="2800" dirty="0" smtClean="0">
                <a:latin typeface="+mn-lt"/>
              </a:rPr>
            </a:br>
            <a:r>
              <a:rPr lang="en-US" sz="2800" dirty="0" smtClean="0">
                <a:latin typeface="+mn-lt"/>
              </a:rPr>
              <a:t>As it has always been…</a:t>
            </a: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95600"/>
            <a:ext cx="91440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Your future is in your hands.</a:t>
            </a:r>
            <a:r>
              <a:rPr lang="en-US" sz="2800" dirty="0" smtClean="0">
                <a:latin typeface="+mn-lt"/>
              </a:rPr>
              <a:t/>
            </a:r>
            <a:br>
              <a:rPr lang="en-US" sz="2800" dirty="0" smtClean="0">
                <a:latin typeface="+mn-lt"/>
              </a:rPr>
            </a:br>
            <a:endParaRPr lang="en-US" sz="2800" b="1" dirty="0">
              <a:latin typeface="+mn-lt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562600"/>
            <a:ext cx="6324600" cy="11430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B0F0"/>
                </a:solidFill>
                <a:latin typeface="Arial Black" pitchFamily="34" charset="0"/>
              </a:rPr>
              <a:t>and now it’s your move…</a:t>
            </a:r>
            <a:endParaRPr lang="en-US" sz="28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  <p:pic>
        <p:nvPicPr>
          <p:cNvPr id="3" name="Picture 2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470" y="771154"/>
            <a:ext cx="4001059" cy="531569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Heck, I don’t even care that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you don’t have the time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smtClean="0">
                <a:latin typeface="Arial Narrow" pitchFamily="34" charset="0"/>
              </a:rPr>
              <a:t>to </a:t>
            </a:r>
            <a:r>
              <a:rPr lang="en-US" dirty="0" smtClean="0">
                <a:latin typeface="Arial Narrow" pitchFamily="34" charset="0"/>
              </a:rPr>
              <a:t>make this online dream happen!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 am going to prove to you that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ANYONE</a:t>
            </a:r>
            <a:r>
              <a:rPr lang="en-US" dirty="0" smtClean="0">
                <a:latin typeface="Arial Narrow" pitchFamily="34" charset="0"/>
              </a:rPr>
              <a:t> with a sheer force of will can put out </a:t>
            </a:r>
            <a:r>
              <a:rPr lang="en-US" dirty="0" smtClean="0">
                <a:latin typeface="Arial Narrow" pitchFamily="34" charset="0"/>
              </a:rPr>
              <a:t>awesome fresh content </a:t>
            </a:r>
            <a:r>
              <a:rPr lang="en-US" dirty="0" smtClean="0">
                <a:latin typeface="Arial Narrow" pitchFamily="34" charset="0"/>
              </a:rPr>
              <a:t>almost effortlessly that gets attention and inspires the share.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You’re not going to need any experience to do this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You’re not going to need any experience to do this</a:t>
            </a:r>
          </a:p>
          <a:p>
            <a:r>
              <a:rPr lang="en-US" dirty="0" smtClean="0">
                <a:latin typeface="Arial Narrow" pitchFamily="34" charset="0"/>
              </a:rPr>
              <a:t>You don’t have to be an amazing writer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You’re not going to need any experience to do this</a:t>
            </a:r>
          </a:p>
          <a:p>
            <a:r>
              <a:rPr lang="en-US" dirty="0" smtClean="0">
                <a:latin typeface="Arial Narrow" pitchFamily="34" charset="0"/>
              </a:rPr>
              <a:t>You don’t have to be an amazing writer</a:t>
            </a:r>
          </a:p>
          <a:p>
            <a:r>
              <a:rPr lang="en-US" dirty="0" smtClean="0">
                <a:latin typeface="Arial Narrow" pitchFamily="34" charset="0"/>
              </a:rPr>
              <a:t>You don’t have to be some kind of video marketing GURU with a million videos under your belt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You’re not going to need any experience to do this</a:t>
            </a:r>
          </a:p>
          <a:p>
            <a:r>
              <a:rPr lang="en-US" dirty="0" smtClean="0">
                <a:latin typeface="Arial Narrow" pitchFamily="34" charset="0"/>
              </a:rPr>
              <a:t>You don’t have to be an amazing writer</a:t>
            </a:r>
          </a:p>
          <a:p>
            <a:r>
              <a:rPr lang="en-US" dirty="0" smtClean="0">
                <a:latin typeface="Arial Narrow" pitchFamily="34" charset="0"/>
              </a:rPr>
              <a:t>You don’t have to be some kind of video marketing GURU with a million videos under your belt</a:t>
            </a:r>
          </a:p>
          <a:p>
            <a:r>
              <a:rPr lang="en-US" dirty="0" smtClean="0">
                <a:latin typeface="Arial Narrow" pitchFamily="34" charset="0"/>
              </a:rPr>
              <a:t>You don’t have to have a bunch of knowledge about </a:t>
            </a:r>
            <a:r>
              <a:rPr lang="en-US" dirty="0" smtClean="0">
                <a:latin typeface="Arial Narrow" pitchFamily="34" charset="0"/>
              </a:rPr>
              <a:t>SEO or Quantum Physics. </a:t>
            </a:r>
            <a:endParaRPr lang="en-US" dirty="0" smtClean="0">
              <a:latin typeface="Arial Narrow" pitchFamily="34" charset="0"/>
            </a:endParaRPr>
          </a:p>
          <a:p>
            <a:pPr>
              <a:buNone/>
            </a:pPr>
            <a:endParaRPr lang="en-US" dirty="0" smtClean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 want to show you how to win at the most important thing on the internet…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EVER!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You’re not going to need any experience to do this</a:t>
            </a:r>
          </a:p>
          <a:p>
            <a:r>
              <a:rPr lang="en-US" dirty="0" smtClean="0">
                <a:latin typeface="Arial Narrow" pitchFamily="34" charset="0"/>
              </a:rPr>
              <a:t>You don’t have to be an amazing writer</a:t>
            </a:r>
          </a:p>
          <a:p>
            <a:r>
              <a:rPr lang="en-US" dirty="0" smtClean="0">
                <a:latin typeface="Arial Narrow" pitchFamily="34" charset="0"/>
              </a:rPr>
              <a:t>You don’t have to be some kind of video marketing GURU with a million videos under your belt</a:t>
            </a:r>
          </a:p>
          <a:p>
            <a:r>
              <a:rPr lang="en-US" dirty="0" smtClean="0">
                <a:latin typeface="Arial Narrow" pitchFamily="34" charset="0"/>
              </a:rPr>
              <a:t>You don’t have to have a bunch of knowledge about SEO or Quantum Physics. </a:t>
            </a:r>
          </a:p>
          <a:p>
            <a:r>
              <a:rPr lang="en-US" dirty="0" smtClean="0">
                <a:latin typeface="Arial Narrow" pitchFamily="34" charset="0"/>
              </a:rPr>
              <a:t>Your </a:t>
            </a:r>
            <a:r>
              <a:rPr lang="en-US" dirty="0" smtClean="0">
                <a:latin typeface="Arial Narrow" pitchFamily="34" charset="0"/>
              </a:rPr>
              <a:t>not going need any money</a:t>
            </a:r>
          </a:p>
          <a:p>
            <a:pPr>
              <a:buNone/>
            </a:pPr>
            <a:endParaRPr lang="en-US" dirty="0" smtClean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Arial Narrow" pitchFamily="34" charset="0"/>
              </a:rPr>
              <a:t>You’re not going to need any experience to do this</a:t>
            </a:r>
          </a:p>
          <a:p>
            <a:r>
              <a:rPr lang="en-US" dirty="0" smtClean="0">
                <a:latin typeface="Arial Narrow" pitchFamily="34" charset="0"/>
              </a:rPr>
              <a:t>You don’t have to be an amazing writer</a:t>
            </a:r>
          </a:p>
          <a:p>
            <a:r>
              <a:rPr lang="en-US" dirty="0" smtClean="0">
                <a:latin typeface="Arial Narrow" pitchFamily="34" charset="0"/>
              </a:rPr>
              <a:t>You don’t have to be some kind of video marketing GURU with a million videos under your belt</a:t>
            </a:r>
          </a:p>
          <a:p>
            <a:r>
              <a:rPr lang="en-US" dirty="0" smtClean="0">
                <a:latin typeface="Arial Narrow" pitchFamily="34" charset="0"/>
              </a:rPr>
              <a:t>You don’t have to have a bunch of technical knowledge about Quantum Physics or Rocket Science</a:t>
            </a:r>
          </a:p>
          <a:p>
            <a:r>
              <a:rPr lang="en-US" dirty="0" smtClean="0">
                <a:latin typeface="Arial Narrow" pitchFamily="34" charset="0"/>
              </a:rPr>
              <a:t>Your not going need any money</a:t>
            </a:r>
          </a:p>
          <a:p>
            <a:r>
              <a:rPr lang="en-US" dirty="0" smtClean="0">
                <a:latin typeface="Arial Narrow" pitchFamily="34" charset="0"/>
              </a:rPr>
              <a:t>And your not going to be spending very much time </a:t>
            </a:r>
            <a:r>
              <a:rPr lang="en-US" dirty="0" smtClean="0">
                <a:latin typeface="Arial Narrow" pitchFamily="34" charset="0"/>
              </a:rPr>
              <a:t>on this either</a:t>
            </a:r>
            <a:endParaRPr lang="en-US" dirty="0" smtClean="0">
              <a:latin typeface="Arial Narrow" pitchFamily="34" charset="0"/>
            </a:endParaRPr>
          </a:p>
          <a:p>
            <a:pPr>
              <a:buNone/>
            </a:pPr>
            <a:endParaRPr lang="en-US" dirty="0" smtClean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2895600"/>
            <a:ext cx="7811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Arial Narrow" pitchFamily="34" charset="0"/>
              </a:rPr>
              <a:t>Let’s talk for a minute about what you know…</a:t>
            </a:r>
            <a:endParaRPr lang="en-US" sz="36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/>
          <a:lstStyle/>
          <a:p>
            <a:r>
              <a:rPr lang="en-US" dirty="0" smtClean="0"/>
              <a:t>All the best blogs and </a:t>
            </a:r>
            <a:r>
              <a:rPr lang="en-US" dirty="0" err="1" smtClean="0"/>
              <a:t>youtube</a:t>
            </a:r>
            <a:r>
              <a:rPr lang="en-US" dirty="0" smtClean="0"/>
              <a:t> channels are putting out amazing content extremely regularly </a:t>
            </a:r>
            <a:r>
              <a:rPr lang="en-US" dirty="0" smtClean="0"/>
              <a:t>right now to </a:t>
            </a:r>
            <a:r>
              <a:rPr lang="en-US" dirty="0" smtClean="0"/>
              <a:t>drive massive amounts of traffic and build epic followings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/>
          <a:lstStyle/>
          <a:p>
            <a:r>
              <a:rPr lang="en-US" dirty="0" smtClean="0"/>
              <a:t>All the best blogs and </a:t>
            </a:r>
            <a:r>
              <a:rPr lang="en-US" dirty="0" err="1" smtClean="0"/>
              <a:t>youtube</a:t>
            </a:r>
            <a:r>
              <a:rPr lang="en-US" dirty="0" smtClean="0"/>
              <a:t> channels are putting out amazing content extremely regularly to drive massive amounts of traffic and build epic followings</a:t>
            </a:r>
          </a:p>
          <a:p>
            <a:r>
              <a:rPr lang="en-US" dirty="0" smtClean="0"/>
              <a:t>All of that fresh and engaging content also serves to build massive email lists that go on to produce extremely large amounts of revenue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All the best blogs and </a:t>
            </a:r>
            <a:r>
              <a:rPr lang="en-US" dirty="0" err="1" smtClean="0"/>
              <a:t>youtube</a:t>
            </a:r>
            <a:r>
              <a:rPr lang="en-US" dirty="0" smtClean="0"/>
              <a:t> channels are putting out amazing content extremely regularly to drive massive amounts of traffic and build epic followings</a:t>
            </a:r>
          </a:p>
          <a:p>
            <a:r>
              <a:rPr lang="en-US" dirty="0" smtClean="0"/>
              <a:t>All of that fresh and engaging content also serves to build massive email lists that go on to produce extremely large amounts of revenue</a:t>
            </a:r>
          </a:p>
          <a:p>
            <a:r>
              <a:rPr lang="en-US" dirty="0" smtClean="0"/>
              <a:t>Consistent publishing and getting influencers to share your content can lead to it going viral which will explode your growth even more and make your ROI soar.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2667000"/>
            <a:ext cx="58244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latin typeface="Arial Narrow" pitchFamily="34" charset="0"/>
              </a:rPr>
              <a:t>You guys already know that stuff, </a:t>
            </a:r>
          </a:p>
          <a:p>
            <a:pPr algn="ctr"/>
            <a:r>
              <a:rPr lang="en-US" sz="3600" dirty="0" smtClean="0">
                <a:latin typeface="Arial Narrow" pitchFamily="34" charset="0"/>
              </a:rPr>
              <a:t>but what about this…</a:t>
            </a:r>
            <a:endParaRPr lang="en-US" sz="36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9933" y="2667000"/>
            <a:ext cx="89898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latin typeface="Arial Narrow" pitchFamily="34" charset="0"/>
              </a:rPr>
              <a:t>Did you know that 93% of all marketers are now </a:t>
            </a:r>
          </a:p>
          <a:p>
            <a:pPr algn="ctr"/>
            <a:r>
              <a:rPr lang="en-US" sz="3600" dirty="0" smtClean="0">
                <a:latin typeface="Arial Narrow" pitchFamily="34" charset="0"/>
              </a:rPr>
              <a:t>using content marketing in their promotional efforts? </a:t>
            </a:r>
            <a:endParaRPr lang="en-US" sz="36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8981" y="2667000"/>
            <a:ext cx="57517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latin typeface="Arial Narrow" pitchFamily="34" charset="0"/>
              </a:rPr>
              <a:t>That’s a whole lot of free content </a:t>
            </a:r>
          </a:p>
          <a:p>
            <a:pPr algn="ctr"/>
            <a:r>
              <a:rPr lang="en-US" sz="3600" dirty="0" smtClean="0">
                <a:latin typeface="Arial Narrow" pitchFamily="34" charset="0"/>
              </a:rPr>
              <a:t>being thrown around out there. </a:t>
            </a:r>
            <a:endParaRPr lang="en-US" sz="36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8981" y="2667000"/>
            <a:ext cx="57517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latin typeface="Arial Narrow" pitchFamily="34" charset="0"/>
              </a:rPr>
              <a:t>That’s a whole lot of free content </a:t>
            </a:r>
          </a:p>
          <a:p>
            <a:pPr algn="ctr"/>
            <a:r>
              <a:rPr lang="en-US" sz="3600" dirty="0" smtClean="0">
                <a:latin typeface="Arial Narrow" pitchFamily="34" charset="0"/>
              </a:rPr>
              <a:t>being thrown around out there. </a:t>
            </a:r>
            <a:endParaRPr lang="en-US" sz="36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What I am going to reveal to you on this video I have been using for the past several months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54578" y="2667000"/>
            <a:ext cx="742062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latin typeface="Arial Narrow" pitchFamily="34" charset="0"/>
              </a:rPr>
              <a:t>Their doing it because it’s </a:t>
            </a:r>
          </a:p>
          <a:p>
            <a:pPr algn="ctr"/>
            <a:r>
              <a:rPr lang="en-US" sz="3600" dirty="0" smtClean="0">
                <a:latin typeface="Arial Narrow" pitchFamily="34" charset="0"/>
              </a:rPr>
              <a:t>getting them positive attention.  And </a:t>
            </a:r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 Narrow" pitchFamily="34" charset="0"/>
              </a:rPr>
              <a:t>attention </a:t>
            </a:r>
            <a:r>
              <a:rPr lang="en-US" sz="3600" b="1" dirty="0" smtClean="0">
                <a:solidFill>
                  <a:srgbClr val="FF0000"/>
                </a:solidFill>
                <a:latin typeface="Arial Narrow" pitchFamily="34" charset="0"/>
              </a:rPr>
              <a:t>almost always leads </a:t>
            </a:r>
            <a:r>
              <a:rPr lang="en-US" sz="3600" b="1" dirty="0" smtClean="0">
                <a:solidFill>
                  <a:srgbClr val="FF0000"/>
                </a:solidFill>
                <a:latin typeface="Arial Narrow" pitchFamily="34" charset="0"/>
              </a:rPr>
              <a:t>to money </a:t>
            </a:r>
          </a:p>
          <a:p>
            <a:pPr algn="ctr"/>
            <a:r>
              <a:rPr lang="en-US" sz="3600" dirty="0" smtClean="0">
                <a:latin typeface="Arial Narrow" pitchFamily="34" charset="0"/>
              </a:rPr>
              <a:t>if you are a business. </a:t>
            </a:r>
            <a:endParaRPr lang="en-US" sz="36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Now the reason it works at scale is because their content is good and it’s getting distributed effectively.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One of the greatest ways to do that is by getting other influencers in your space to share it.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It’s easier said than done </a:t>
            </a:r>
            <a:r>
              <a:rPr lang="en-US" dirty="0" smtClean="0">
                <a:latin typeface="Arial Narrow" pitchFamily="34" charset="0"/>
              </a:rPr>
              <a:t>though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You’re content has to be good.  It needs to inspire.  And on top of that it needs to make sense </a:t>
            </a:r>
            <a:r>
              <a:rPr lang="en-US" dirty="0" smtClean="0">
                <a:latin typeface="Arial Narrow" pitchFamily="34" charset="0"/>
              </a:rPr>
              <a:t>for </a:t>
            </a:r>
            <a:r>
              <a:rPr lang="en-US" dirty="0" smtClean="0">
                <a:latin typeface="Arial Narrow" pitchFamily="34" charset="0"/>
              </a:rPr>
              <a:t>the influencer to share it. 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Starting to sound like work yet?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429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It is.  But there’s always an angle.  There's always pieces to the puzzle that most miss and only a few take advantage of…</a:t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/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/>
            </a:r>
            <a:br>
              <a:rPr lang="en-US" dirty="0" smtClean="0">
                <a:latin typeface="Arial Narrow" pitchFamily="34" charset="0"/>
              </a:rPr>
            </a:b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429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For example…</a:t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/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/>
            </a:r>
            <a:br>
              <a:rPr lang="en-US" dirty="0" smtClean="0">
                <a:latin typeface="Arial Narrow" pitchFamily="34" charset="0"/>
              </a:rPr>
            </a:b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m Jennings\AppData\Local\Microsoft\Windows\INetCache\IE\UM047PRO\facts-about-europ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762000"/>
            <a:ext cx="2159000" cy="16192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Did you know that </a:t>
            </a:r>
            <a:r>
              <a:rPr lang="en-US" dirty="0"/>
              <a:t>only 28% of content sharing happens through the big social </a:t>
            </a:r>
            <a:r>
              <a:rPr lang="en-US" dirty="0" smtClean="0"/>
              <a:t>networks? </a:t>
            </a:r>
            <a:r>
              <a:rPr lang="en-US" dirty="0"/>
              <a:t> </a:t>
            </a:r>
            <a:br>
              <a:rPr lang="en-US" dirty="0"/>
            </a:b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43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The other 72% is shared through “Dark Social,” the private sharing that happens behind closed private communications such as emails, chats, and mobile apps.</a:t>
            </a:r>
            <a:br>
              <a:rPr lang="en-US" dirty="0"/>
            </a:b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And by the time you see this video I will have generated thousands more unique visitors to my properties seemingly effortlessly.  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43200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B0F0"/>
                </a:solidFill>
                <a:latin typeface="Arial Black" pitchFamily="34" charset="0"/>
              </a:rPr>
              <a:t>THAT’S INSANE!!</a:t>
            </a:r>
            <a:endParaRPr lang="en-US" b="1" dirty="0">
              <a:solidFill>
                <a:srgbClr val="00B0F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43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it means is that </a:t>
            </a:r>
            <a:r>
              <a:rPr lang="en-US" dirty="0" smtClean="0"/>
              <a:t>the real secret to “viral effect” with your content is happening under the radar.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But it’s all well and good to throw a few fun facts at you.  Let’s go deeper.  Let’s do some math on this…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What if you started a simple blog about affiliate marketing…  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Let’s say you commit to putting out 3 blog posts a week.  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Each blog post takes less than an hour.  That’s 3 hours a week invested in this project.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Can you donate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3 hours a week</a:t>
            </a:r>
            <a:r>
              <a:rPr lang="en-US" dirty="0" smtClean="0">
                <a:latin typeface="Arial Narrow" pitchFamily="34" charset="0"/>
              </a:rPr>
              <a:t> to becoming the BOSS??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Let’s say these blog posts each generate just 20 new visitors a month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4191000"/>
            <a:ext cx="7959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(Now that’s 12 blog posts a month for a total of 240 new unique visitors a month)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On your blog you also have a simple opt-in to collect emails </a:t>
            </a:r>
            <a:endParaRPr lang="en-US" dirty="0" smtClean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On your blog you also have a simple opt-in to collect emails </a:t>
            </a:r>
            <a:endParaRPr lang="en-US" dirty="0" smtClean="0">
              <a:latin typeface="Arial Narrow" pitchFamily="34" charset="0"/>
            </a:endParaRPr>
          </a:p>
          <a:p>
            <a:r>
              <a:rPr lang="en-US" dirty="0" smtClean="0">
                <a:latin typeface="Arial Narrow" pitchFamily="34" charset="0"/>
              </a:rPr>
              <a:t>you </a:t>
            </a:r>
            <a:r>
              <a:rPr lang="en-US" dirty="0" smtClean="0">
                <a:latin typeface="Arial Narrow" pitchFamily="34" charset="0"/>
              </a:rPr>
              <a:t>promote a simple 47$ product on the back of that automatically when people sign up</a:t>
            </a:r>
            <a:r>
              <a:rPr lang="en-US" dirty="0" smtClean="0">
                <a:latin typeface="Arial Narrow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Enough about me </a:t>
            </a:r>
            <a:r>
              <a:rPr lang="en-US" dirty="0" smtClean="0">
                <a:latin typeface="Arial Narrow" pitchFamily="34" charset="0"/>
              </a:rPr>
              <a:t>though, let’s get down to business…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On your blog you also have a simple opt-in to collect emails </a:t>
            </a:r>
            <a:endParaRPr lang="en-US" dirty="0" smtClean="0">
              <a:latin typeface="Arial Narrow" pitchFamily="34" charset="0"/>
            </a:endParaRPr>
          </a:p>
          <a:p>
            <a:r>
              <a:rPr lang="en-US" dirty="0" smtClean="0">
                <a:latin typeface="Arial Narrow" pitchFamily="34" charset="0"/>
              </a:rPr>
              <a:t>you </a:t>
            </a:r>
            <a:r>
              <a:rPr lang="en-US" dirty="0" smtClean="0">
                <a:latin typeface="Arial Narrow" pitchFamily="34" charset="0"/>
              </a:rPr>
              <a:t>promote a simple 47$ product on the back of that automatically when people sign up</a:t>
            </a:r>
            <a:r>
              <a:rPr lang="en-US" dirty="0" smtClean="0">
                <a:latin typeface="Arial Narrow" pitchFamily="34" charset="0"/>
              </a:rPr>
              <a:t>.</a:t>
            </a:r>
          </a:p>
          <a:p>
            <a:r>
              <a:rPr lang="en-US" dirty="0" smtClean="0">
                <a:latin typeface="Arial Narrow" pitchFamily="34" charset="0"/>
              </a:rPr>
              <a:t>You set your auto-responder to automatically send out one promo email a month for your 47$ offer to your email list.</a:t>
            </a:r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Let’s give you a 10% opt-in rate on the blog and lets say just 1% of those people pick up the 47$ offer 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blog posts a week (12 </a:t>
            </a:r>
            <a:r>
              <a:rPr lang="en-US" dirty="0" err="1" smtClean="0"/>
              <a:t>bp</a:t>
            </a:r>
            <a:r>
              <a:rPr lang="en-US" dirty="0" smtClean="0"/>
              <a:t>/mo)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Month 1 = 240 unique visitors = 24 leads = 0$</a:t>
            </a:r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blog posts a week (12 </a:t>
            </a:r>
            <a:r>
              <a:rPr lang="en-US" dirty="0" err="1" smtClean="0"/>
              <a:t>bp</a:t>
            </a:r>
            <a:r>
              <a:rPr lang="en-US" dirty="0" smtClean="0"/>
              <a:t>/mo)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Month 1 = 240 unique visitors = 24 leads = 0$</a:t>
            </a:r>
          </a:p>
          <a:p>
            <a:r>
              <a:rPr lang="en-US" sz="2800" dirty="0" smtClean="0"/>
              <a:t>Month 2 = 480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48+24      = 72 leads = 0$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blog posts a week (12 </a:t>
            </a:r>
            <a:r>
              <a:rPr lang="en-US" dirty="0" err="1" smtClean="0"/>
              <a:t>bp</a:t>
            </a:r>
            <a:r>
              <a:rPr lang="en-US" dirty="0" smtClean="0"/>
              <a:t>/mo)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Month 1 = 240 unique visitors = 24 leads = 0$</a:t>
            </a:r>
          </a:p>
          <a:p>
            <a:r>
              <a:rPr lang="en-US" sz="2400" dirty="0" smtClean="0"/>
              <a:t>Month 2 = 480 </a:t>
            </a:r>
            <a:r>
              <a:rPr lang="en-US" sz="2400" dirty="0" err="1" smtClean="0"/>
              <a:t>u.v</a:t>
            </a:r>
            <a:r>
              <a:rPr lang="en-US" sz="2400" dirty="0" smtClean="0"/>
              <a:t>. = 48+24      = 72 leads = 0$</a:t>
            </a:r>
          </a:p>
          <a:p>
            <a:r>
              <a:rPr lang="en-US" sz="2400" dirty="0" smtClean="0"/>
              <a:t>Month 3 = 720 </a:t>
            </a:r>
            <a:r>
              <a:rPr lang="en-US" sz="2400" dirty="0" err="1" smtClean="0"/>
              <a:t>u.v</a:t>
            </a:r>
            <a:r>
              <a:rPr lang="en-US" sz="2400" dirty="0" smtClean="0"/>
              <a:t>.  = 72+72     = 144 leads = </a:t>
            </a:r>
            <a:r>
              <a:rPr lang="en-US" sz="2400" dirty="0" smtClean="0">
                <a:solidFill>
                  <a:srgbClr val="FF0000"/>
                </a:solidFill>
              </a:rPr>
              <a:t>47$mo  </a:t>
            </a:r>
            <a:r>
              <a:rPr lang="en-US" sz="2400" dirty="0" smtClean="0"/>
              <a:t>(3.91/hr)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blog posts a week (12 </a:t>
            </a:r>
            <a:r>
              <a:rPr lang="en-US" dirty="0" err="1" smtClean="0"/>
              <a:t>bp</a:t>
            </a:r>
            <a:r>
              <a:rPr lang="en-US" dirty="0" smtClean="0"/>
              <a:t>/mo)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Month 1 = 240 unique visitors = 24 leads = 0$</a:t>
            </a:r>
          </a:p>
          <a:p>
            <a:r>
              <a:rPr lang="en-US" sz="2400" dirty="0" smtClean="0"/>
              <a:t>Month 2 = 480 </a:t>
            </a:r>
            <a:r>
              <a:rPr lang="en-US" sz="2400" dirty="0" err="1" smtClean="0"/>
              <a:t>u.v</a:t>
            </a:r>
            <a:r>
              <a:rPr lang="en-US" sz="2400" dirty="0" smtClean="0"/>
              <a:t>. = 48+24      = 72 leads = 0$</a:t>
            </a:r>
          </a:p>
          <a:p>
            <a:r>
              <a:rPr lang="en-US" sz="2400" dirty="0" smtClean="0"/>
              <a:t>Month 3 = 720 </a:t>
            </a:r>
            <a:r>
              <a:rPr lang="en-US" sz="2400" dirty="0" err="1" smtClean="0"/>
              <a:t>u.v</a:t>
            </a:r>
            <a:r>
              <a:rPr lang="en-US" sz="2400" dirty="0" smtClean="0"/>
              <a:t>.  = 72+72     = 144 leads = </a:t>
            </a:r>
            <a:r>
              <a:rPr lang="en-US" sz="2400" dirty="0" smtClean="0">
                <a:solidFill>
                  <a:srgbClr val="FF0000"/>
                </a:solidFill>
              </a:rPr>
              <a:t>47$mo  </a:t>
            </a:r>
            <a:r>
              <a:rPr lang="en-US" sz="2400" dirty="0" smtClean="0"/>
              <a:t>(3.91/hr)</a:t>
            </a:r>
          </a:p>
          <a:p>
            <a:r>
              <a:rPr lang="en-US" sz="2400" dirty="0" smtClean="0"/>
              <a:t>Month 4 = 960 </a:t>
            </a:r>
            <a:r>
              <a:rPr lang="en-US" sz="2400" dirty="0" err="1" smtClean="0"/>
              <a:t>u.v</a:t>
            </a:r>
            <a:r>
              <a:rPr lang="en-US" sz="2400" dirty="0" smtClean="0"/>
              <a:t>.  = 96+144   = 240 leads = 94$ mo  (7.83/hr)</a:t>
            </a:r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blog posts a week (12 </a:t>
            </a:r>
            <a:r>
              <a:rPr lang="en-US" dirty="0" err="1" smtClean="0"/>
              <a:t>bp</a:t>
            </a:r>
            <a:r>
              <a:rPr lang="en-US" dirty="0" smtClean="0"/>
              <a:t>/mo)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Month 1 = 240 unique visitors = 24 leads = 0$</a:t>
            </a:r>
          </a:p>
          <a:p>
            <a:r>
              <a:rPr lang="en-US" sz="2400" dirty="0" smtClean="0"/>
              <a:t>Month 2 = 480 </a:t>
            </a:r>
            <a:r>
              <a:rPr lang="en-US" sz="2400" dirty="0" err="1" smtClean="0"/>
              <a:t>u.v</a:t>
            </a:r>
            <a:r>
              <a:rPr lang="en-US" sz="2400" dirty="0" smtClean="0"/>
              <a:t>. = 48+24      = 72 leads = 0$</a:t>
            </a:r>
          </a:p>
          <a:p>
            <a:r>
              <a:rPr lang="en-US" sz="2400" dirty="0" smtClean="0"/>
              <a:t>Month 3 = 720 </a:t>
            </a:r>
            <a:r>
              <a:rPr lang="en-US" sz="2400" dirty="0" err="1" smtClean="0"/>
              <a:t>u.v</a:t>
            </a:r>
            <a:r>
              <a:rPr lang="en-US" sz="2400" dirty="0" smtClean="0"/>
              <a:t>.  = 72+72     = 144 leads = </a:t>
            </a:r>
            <a:r>
              <a:rPr lang="en-US" sz="2400" dirty="0" smtClean="0">
                <a:solidFill>
                  <a:srgbClr val="FF0000"/>
                </a:solidFill>
              </a:rPr>
              <a:t>47$mo  </a:t>
            </a:r>
            <a:r>
              <a:rPr lang="en-US" sz="2400" dirty="0" smtClean="0"/>
              <a:t>(3.91/hr)</a:t>
            </a:r>
          </a:p>
          <a:p>
            <a:r>
              <a:rPr lang="en-US" sz="2400" dirty="0" smtClean="0"/>
              <a:t>Month 4 = 960 </a:t>
            </a:r>
            <a:r>
              <a:rPr lang="en-US" sz="2400" dirty="0" err="1" smtClean="0"/>
              <a:t>u.v</a:t>
            </a:r>
            <a:r>
              <a:rPr lang="en-US" sz="2400" dirty="0" smtClean="0"/>
              <a:t>.  = 96+144   = 240 leads = 94$ mo  (7.83/hr)</a:t>
            </a:r>
          </a:p>
          <a:p>
            <a:r>
              <a:rPr lang="en-US" sz="2400" dirty="0" smtClean="0"/>
              <a:t>Month 5 = 1,200 </a:t>
            </a:r>
            <a:r>
              <a:rPr lang="en-US" sz="2400" dirty="0" err="1" smtClean="0"/>
              <a:t>u.v</a:t>
            </a:r>
            <a:r>
              <a:rPr lang="en-US" sz="2400" dirty="0" smtClean="0"/>
              <a:t>.= 120+240 = 360 leads = 141$mo (11.75/hr)</a:t>
            </a:r>
          </a:p>
          <a:p>
            <a:endParaRPr lang="en-US" sz="2800" b="1" dirty="0" smtClean="0">
              <a:solidFill>
                <a:srgbClr val="FF0000"/>
              </a:solidFill>
            </a:endParaRPr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blog posts a week (12 </a:t>
            </a:r>
            <a:r>
              <a:rPr lang="en-US" dirty="0" err="1" smtClean="0"/>
              <a:t>bp</a:t>
            </a:r>
            <a:r>
              <a:rPr lang="en-US" dirty="0" smtClean="0"/>
              <a:t>/mo)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Month 1 = 240 unique visitors = 24 leads = 0$</a:t>
            </a:r>
          </a:p>
          <a:p>
            <a:r>
              <a:rPr lang="en-US" sz="2400" dirty="0" smtClean="0"/>
              <a:t>Month 2 = 480 </a:t>
            </a:r>
            <a:r>
              <a:rPr lang="en-US" sz="2400" dirty="0" err="1" smtClean="0"/>
              <a:t>u.v</a:t>
            </a:r>
            <a:r>
              <a:rPr lang="en-US" sz="2400" dirty="0" smtClean="0"/>
              <a:t>. = 48+24      = 72 leads = 0$</a:t>
            </a:r>
          </a:p>
          <a:p>
            <a:r>
              <a:rPr lang="en-US" sz="2400" dirty="0" smtClean="0"/>
              <a:t>Month 3 = 720 </a:t>
            </a:r>
            <a:r>
              <a:rPr lang="en-US" sz="2400" dirty="0" err="1" smtClean="0"/>
              <a:t>u.v</a:t>
            </a:r>
            <a:r>
              <a:rPr lang="en-US" sz="2400" dirty="0" smtClean="0"/>
              <a:t>.  = 72+72     = 144 leads = </a:t>
            </a:r>
            <a:r>
              <a:rPr lang="en-US" sz="2400" dirty="0" smtClean="0">
                <a:solidFill>
                  <a:srgbClr val="FF0000"/>
                </a:solidFill>
              </a:rPr>
              <a:t>47$mo  </a:t>
            </a:r>
            <a:r>
              <a:rPr lang="en-US" sz="2400" dirty="0" smtClean="0"/>
              <a:t>(3.91/hr)</a:t>
            </a:r>
          </a:p>
          <a:p>
            <a:r>
              <a:rPr lang="en-US" sz="2400" dirty="0" smtClean="0"/>
              <a:t>Month 4 = 960 </a:t>
            </a:r>
            <a:r>
              <a:rPr lang="en-US" sz="2400" dirty="0" err="1" smtClean="0"/>
              <a:t>u.v</a:t>
            </a:r>
            <a:r>
              <a:rPr lang="en-US" sz="2400" dirty="0" smtClean="0"/>
              <a:t>.  = 96+144   = 240 leads = 94$ mo  (7.83/hr)</a:t>
            </a:r>
          </a:p>
          <a:p>
            <a:r>
              <a:rPr lang="en-US" sz="2400" dirty="0" smtClean="0"/>
              <a:t>Month 5 = 1,200 </a:t>
            </a:r>
            <a:r>
              <a:rPr lang="en-US" sz="2400" dirty="0" err="1" smtClean="0"/>
              <a:t>u.v</a:t>
            </a:r>
            <a:r>
              <a:rPr lang="en-US" sz="2400" dirty="0" smtClean="0"/>
              <a:t>.= 120+240 = 360 leads = 141$mo (11.75/hr)</a:t>
            </a:r>
          </a:p>
          <a:p>
            <a:r>
              <a:rPr lang="en-US" sz="2400" dirty="0" smtClean="0"/>
              <a:t>Month 6 = 1,440 </a:t>
            </a:r>
            <a:r>
              <a:rPr lang="en-US" sz="2400" dirty="0" err="1" smtClean="0"/>
              <a:t>u.v</a:t>
            </a:r>
            <a:r>
              <a:rPr lang="en-US" sz="2400" dirty="0" smtClean="0"/>
              <a:t>.= 144+360 = </a:t>
            </a:r>
            <a:r>
              <a:rPr lang="en-US" sz="2400" dirty="0" smtClean="0">
                <a:solidFill>
                  <a:srgbClr val="FF0000"/>
                </a:solidFill>
              </a:rPr>
              <a:t>504 leads </a:t>
            </a:r>
            <a:r>
              <a:rPr lang="en-US" sz="2400" dirty="0" smtClean="0"/>
              <a:t>= 235$mo (19.58/hr)</a:t>
            </a:r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blog posts a week (12 </a:t>
            </a:r>
            <a:r>
              <a:rPr lang="en-US" dirty="0" err="1" smtClean="0"/>
              <a:t>bp</a:t>
            </a:r>
            <a:r>
              <a:rPr lang="en-US" dirty="0" smtClean="0"/>
              <a:t>/mo)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92500"/>
          </a:bodyPr>
          <a:lstStyle/>
          <a:p>
            <a:r>
              <a:rPr lang="en-US" sz="2800" dirty="0" smtClean="0"/>
              <a:t>Month 1 = 240 unique visitors = 24 leads = 0$</a:t>
            </a:r>
          </a:p>
          <a:p>
            <a:r>
              <a:rPr lang="en-US" sz="2800" dirty="0" smtClean="0"/>
              <a:t>Month 2 = 480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48+24      = 72 leads = 0$</a:t>
            </a:r>
          </a:p>
          <a:p>
            <a:r>
              <a:rPr lang="en-US" sz="2800" dirty="0" smtClean="0"/>
              <a:t>Month 3 = 720 </a:t>
            </a:r>
            <a:r>
              <a:rPr lang="en-US" sz="2800" dirty="0" err="1" smtClean="0"/>
              <a:t>u.v</a:t>
            </a:r>
            <a:r>
              <a:rPr lang="en-US" sz="2800" dirty="0" smtClean="0"/>
              <a:t>.  = 72+72     = 144 leads = </a:t>
            </a:r>
            <a:r>
              <a:rPr lang="en-US" sz="2800" dirty="0" smtClean="0">
                <a:solidFill>
                  <a:srgbClr val="FF0000"/>
                </a:solidFill>
              </a:rPr>
              <a:t>47$mo  </a:t>
            </a:r>
            <a:r>
              <a:rPr lang="en-US" sz="2800" dirty="0" smtClean="0"/>
              <a:t>(3.91/hr)</a:t>
            </a:r>
          </a:p>
          <a:p>
            <a:r>
              <a:rPr lang="en-US" sz="2800" dirty="0" smtClean="0"/>
              <a:t>Month 4 = 960 </a:t>
            </a:r>
            <a:r>
              <a:rPr lang="en-US" sz="2800" dirty="0" err="1" smtClean="0"/>
              <a:t>u.v</a:t>
            </a:r>
            <a:r>
              <a:rPr lang="en-US" sz="2800" dirty="0" smtClean="0"/>
              <a:t>.  = 96+144   = 240 leads = 94$ mo  (7.83/hr)</a:t>
            </a:r>
          </a:p>
          <a:p>
            <a:r>
              <a:rPr lang="en-US" sz="2800" dirty="0" smtClean="0"/>
              <a:t>Month 5 = 1,200 </a:t>
            </a:r>
            <a:r>
              <a:rPr lang="en-US" sz="2800" dirty="0" err="1" smtClean="0"/>
              <a:t>u.v</a:t>
            </a:r>
            <a:r>
              <a:rPr lang="en-US" sz="2800" dirty="0" smtClean="0"/>
              <a:t>.= 120+240 = 360 leads = 141$mo (11.75/hr)</a:t>
            </a:r>
          </a:p>
          <a:p>
            <a:r>
              <a:rPr lang="en-US" sz="2800" dirty="0" smtClean="0"/>
              <a:t>Month 6 = 1,440 </a:t>
            </a:r>
            <a:r>
              <a:rPr lang="en-US" sz="2800" dirty="0" err="1" smtClean="0"/>
              <a:t>u.v</a:t>
            </a:r>
            <a:r>
              <a:rPr lang="en-US" sz="2800" dirty="0" smtClean="0"/>
              <a:t>.= 144+360 = </a:t>
            </a:r>
            <a:r>
              <a:rPr lang="en-US" sz="2800" dirty="0" smtClean="0">
                <a:solidFill>
                  <a:srgbClr val="FF0000"/>
                </a:solidFill>
              </a:rPr>
              <a:t>504 leads </a:t>
            </a:r>
            <a:r>
              <a:rPr lang="en-US" sz="2800" dirty="0" smtClean="0"/>
              <a:t>= 235$mo (19.58/hr)</a:t>
            </a:r>
          </a:p>
          <a:p>
            <a:r>
              <a:rPr lang="en-US" sz="2800" dirty="0" smtClean="0"/>
              <a:t>Month 7 = 1,680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168+504 = 672leads = 282$mo (23.50/hr)</a:t>
            </a:r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blog posts a week (12 </a:t>
            </a:r>
            <a:r>
              <a:rPr lang="en-US" dirty="0" err="1" smtClean="0"/>
              <a:t>bp</a:t>
            </a:r>
            <a:r>
              <a:rPr lang="en-US" dirty="0" smtClean="0"/>
              <a:t>/mo)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92500"/>
          </a:bodyPr>
          <a:lstStyle/>
          <a:p>
            <a:r>
              <a:rPr lang="en-US" sz="2800" dirty="0" smtClean="0"/>
              <a:t>Month 1 = 240 unique visitors = 24 leads = 0$</a:t>
            </a:r>
          </a:p>
          <a:p>
            <a:r>
              <a:rPr lang="en-US" sz="2800" dirty="0" smtClean="0"/>
              <a:t>Month 2 = 480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48+24      = 72 leads = 0$</a:t>
            </a:r>
          </a:p>
          <a:p>
            <a:r>
              <a:rPr lang="en-US" sz="2800" dirty="0" smtClean="0"/>
              <a:t>Month 3 = 720 </a:t>
            </a:r>
            <a:r>
              <a:rPr lang="en-US" sz="2800" dirty="0" err="1" smtClean="0"/>
              <a:t>u.v</a:t>
            </a:r>
            <a:r>
              <a:rPr lang="en-US" sz="2800" dirty="0" smtClean="0"/>
              <a:t>.  = 72+72     = 144 leads = </a:t>
            </a:r>
            <a:r>
              <a:rPr lang="en-US" sz="2800" dirty="0" smtClean="0">
                <a:solidFill>
                  <a:srgbClr val="FF0000"/>
                </a:solidFill>
              </a:rPr>
              <a:t>47$mo  </a:t>
            </a:r>
            <a:r>
              <a:rPr lang="en-US" sz="2800" dirty="0" smtClean="0"/>
              <a:t>(3.91/hr)</a:t>
            </a:r>
          </a:p>
          <a:p>
            <a:r>
              <a:rPr lang="en-US" sz="2800" dirty="0" smtClean="0"/>
              <a:t>Month 4 = 960 </a:t>
            </a:r>
            <a:r>
              <a:rPr lang="en-US" sz="2800" dirty="0" err="1" smtClean="0"/>
              <a:t>u.v</a:t>
            </a:r>
            <a:r>
              <a:rPr lang="en-US" sz="2800" dirty="0" smtClean="0"/>
              <a:t>.  = 96+144   = 240 leads = 94$ mo  (7.83/hr)</a:t>
            </a:r>
          </a:p>
          <a:p>
            <a:r>
              <a:rPr lang="en-US" sz="2800" dirty="0" smtClean="0"/>
              <a:t>Month 5 = 1,200 </a:t>
            </a:r>
            <a:r>
              <a:rPr lang="en-US" sz="2800" dirty="0" err="1" smtClean="0"/>
              <a:t>u.v</a:t>
            </a:r>
            <a:r>
              <a:rPr lang="en-US" sz="2800" dirty="0" smtClean="0"/>
              <a:t>.= 120+240 = 360 leads = 141$mo (11.75/hr)</a:t>
            </a:r>
          </a:p>
          <a:p>
            <a:r>
              <a:rPr lang="en-US" sz="2800" dirty="0" smtClean="0"/>
              <a:t>Month 6 = 1,440 </a:t>
            </a:r>
            <a:r>
              <a:rPr lang="en-US" sz="2800" dirty="0" err="1" smtClean="0"/>
              <a:t>u.v</a:t>
            </a:r>
            <a:r>
              <a:rPr lang="en-US" sz="2800" dirty="0" smtClean="0"/>
              <a:t>.= 144+360 = </a:t>
            </a:r>
            <a:r>
              <a:rPr lang="en-US" sz="2800" dirty="0" smtClean="0">
                <a:solidFill>
                  <a:srgbClr val="FF0000"/>
                </a:solidFill>
              </a:rPr>
              <a:t>504 leads </a:t>
            </a:r>
            <a:r>
              <a:rPr lang="en-US" sz="2800" dirty="0" smtClean="0"/>
              <a:t>= 235$mo (19.58/hr)</a:t>
            </a:r>
          </a:p>
          <a:p>
            <a:r>
              <a:rPr lang="en-US" sz="2800" dirty="0" smtClean="0"/>
              <a:t>Month 7 = 1,680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168+504 = 672leads = 282$mo (23.50/hr)</a:t>
            </a:r>
          </a:p>
          <a:p>
            <a:r>
              <a:rPr lang="en-US" sz="2800" dirty="0" smtClean="0"/>
              <a:t>Month 8 = 1,920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192+672 = 864leads = 376$mo </a:t>
            </a:r>
            <a:r>
              <a:rPr lang="en-US" sz="2800" dirty="0" smtClean="0">
                <a:solidFill>
                  <a:srgbClr val="FF0000"/>
                </a:solidFill>
              </a:rPr>
              <a:t>(31.33/hr)</a:t>
            </a:r>
          </a:p>
          <a:p>
            <a:endParaRPr lang="en-US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981200" y="5638800"/>
            <a:ext cx="5319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*Average United States Worker makes $24.57 per hour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 am talking about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FRESH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CONTENT THAT PEOPLE ACTUALLY WANT TO SHARE!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blog posts a week (12 </a:t>
            </a:r>
            <a:r>
              <a:rPr lang="en-US" dirty="0" err="1" smtClean="0"/>
              <a:t>bp</a:t>
            </a:r>
            <a:r>
              <a:rPr lang="en-US" dirty="0" smtClean="0"/>
              <a:t>/mo)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Month 1 = 240 unique visitors = 24 leads = 0$</a:t>
            </a:r>
          </a:p>
          <a:p>
            <a:r>
              <a:rPr lang="en-US" sz="2400" dirty="0" smtClean="0"/>
              <a:t>Month 2 = 480 </a:t>
            </a:r>
            <a:r>
              <a:rPr lang="en-US" sz="2400" dirty="0" err="1" smtClean="0"/>
              <a:t>u.v</a:t>
            </a:r>
            <a:r>
              <a:rPr lang="en-US" sz="2400" dirty="0" smtClean="0"/>
              <a:t>. = 48+24      = 72 leads = 0$</a:t>
            </a:r>
          </a:p>
          <a:p>
            <a:r>
              <a:rPr lang="en-US" sz="2400" dirty="0" smtClean="0"/>
              <a:t>Month 3 = 720 </a:t>
            </a:r>
            <a:r>
              <a:rPr lang="en-US" sz="2400" dirty="0" err="1" smtClean="0"/>
              <a:t>u.v</a:t>
            </a:r>
            <a:r>
              <a:rPr lang="en-US" sz="2400" dirty="0" smtClean="0"/>
              <a:t>.  = 72+72     = 144 leads = </a:t>
            </a:r>
            <a:r>
              <a:rPr lang="en-US" sz="2400" dirty="0" smtClean="0">
                <a:solidFill>
                  <a:srgbClr val="FF0000"/>
                </a:solidFill>
              </a:rPr>
              <a:t>47$mo  </a:t>
            </a:r>
            <a:r>
              <a:rPr lang="en-US" sz="2400" dirty="0" smtClean="0"/>
              <a:t>(3.91/hr)</a:t>
            </a:r>
          </a:p>
          <a:p>
            <a:r>
              <a:rPr lang="en-US" sz="2400" dirty="0" smtClean="0"/>
              <a:t>Month 4 = 960 </a:t>
            </a:r>
            <a:r>
              <a:rPr lang="en-US" sz="2400" dirty="0" err="1" smtClean="0"/>
              <a:t>u.v</a:t>
            </a:r>
            <a:r>
              <a:rPr lang="en-US" sz="2400" dirty="0" smtClean="0"/>
              <a:t>.  = 96+144   = 240 leads = 94$ mo  (7.83/hr)</a:t>
            </a:r>
          </a:p>
          <a:p>
            <a:r>
              <a:rPr lang="en-US" sz="2400" dirty="0" smtClean="0"/>
              <a:t>Month 5 = 1,200 </a:t>
            </a:r>
            <a:r>
              <a:rPr lang="en-US" sz="2400" dirty="0" err="1" smtClean="0"/>
              <a:t>u.v</a:t>
            </a:r>
            <a:r>
              <a:rPr lang="en-US" sz="2400" dirty="0" smtClean="0"/>
              <a:t>.= 120+240 = 360 leads = 141$mo (11.75/hr)</a:t>
            </a:r>
          </a:p>
          <a:p>
            <a:r>
              <a:rPr lang="en-US" sz="2400" dirty="0" smtClean="0"/>
              <a:t>Month 6 = 1,440 </a:t>
            </a:r>
            <a:r>
              <a:rPr lang="en-US" sz="2400" dirty="0" err="1" smtClean="0"/>
              <a:t>u.v</a:t>
            </a:r>
            <a:r>
              <a:rPr lang="en-US" sz="2400" dirty="0" smtClean="0"/>
              <a:t>.= 144+360 = </a:t>
            </a:r>
            <a:r>
              <a:rPr lang="en-US" sz="2400" dirty="0" smtClean="0">
                <a:solidFill>
                  <a:srgbClr val="FF0000"/>
                </a:solidFill>
              </a:rPr>
              <a:t>504 leads </a:t>
            </a:r>
            <a:r>
              <a:rPr lang="en-US" sz="2400" dirty="0" smtClean="0"/>
              <a:t>= 235$mo (19.58/hr)</a:t>
            </a:r>
          </a:p>
          <a:p>
            <a:r>
              <a:rPr lang="en-US" sz="2400" dirty="0" smtClean="0"/>
              <a:t>Month 7 = 1,680 </a:t>
            </a:r>
            <a:r>
              <a:rPr lang="en-US" sz="2400" dirty="0" err="1" smtClean="0"/>
              <a:t>u.v</a:t>
            </a:r>
            <a:r>
              <a:rPr lang="en-US" sz="2400" dirty="0" smtClean="0"/>
              <a:t>. = 168+504 = 672leads = 282$mo (23.50/hr)</a:t>
            </a:r>
          </a:p>
          <a:p>
            <a:r>
              <a:rPr lang="en-US" sz="2400" dirty="0" smtClean="0"/>
              <a:t>Month 8 = 1,920 </a:t>
            </a:r>
            <a:r>
              <a:rPr lang="en-US" sz="2400" dirty="0" err="1" smtClean="0"/>
              <a:t>u.v</a:t>
            </a:r>
            <a:r>
              <a:rPr lang="en-US" sz="2400" dirty="0" smtClean="0"/>
              <a:t>. = 192+672 = 864leads = 376$mo </a:t>
            </a:r>
            <a:r>
              <a:rPr lang="en-US" sz="2400" dirty="0" smtClean="0">
                <a:solidFill>
                  <a:srgbClr val="FF0000"/>
                </a:solidFill>
              </a:rPr>
              <a:t>(31.33/hr)</a:t>
            </a:r>
          </a:p>
          <a:p>
            <a:r>
              <a:rPr lang="en-US" sz="2400" dirty="0" smtClean="0"/>
              <a:t>Month 9 = 2,160 </a:t>
            </a:r>
            <a:r>
              <a:rPr lang="en-US" sz="2400" dirty="0" err="1" smtClean="0"/>
              <a:t>u.v</a:t>
            </a:r>
            <a:r>
              <a:rPr lang="en-US" sz="2400" dirty="0" smtClean="0"/>
              <a:t>. = 864+216 = </a:t>
            </a:r>
            <a:r>
              <a:rPr lang="en-US" sz="2400" dirty="0" smtClean="0">
                <a:solidFill>
                  <a:srgbClr val="FF0000"/>
                </a:solidFill>
              </a:rPr>
              <a:t>1080 leads</a:t>
            </a:r>
            <a:r>
              <a:rPr lang="en-US" sz="2400" dirty="0" smtClean="0"/>
              <a:t>= 470$mo (39.16/hr)</a:t>
            </a:r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blog posts a week (12 </a:t>
            </a:r>
            <a:r>
              <a:rPr lang="en-US" dirty="0" err="1" smtClean="0"/>
              <a:t>bp</a:t>
            </a:r>
            <a:r>
              <a:rPr lang="en-US" dirty="0" smtClean="0"/>
              <a:t>/mo)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sz="2800" dirty="0" smtClean="0"/>
              <a:t>Month 1 = 240 unique visitors = 24 leads = 0$</a:t>
            </a:r>
          </a:p>
          <a:p>
            <a:r>
              <a:rPr lang="en-US" sz="2800" dirty="0" smtClean="0"/>
              <a:t>Month 2 = 480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48+24      = 72 leads = 0$</a:t>
            </a:r>
          </a:p>
          <a:p>
            <a:r>
              <a:rPr lang="en-US" sz="2800" dirty="0" smtClean="0"/>
              <a:t>Month 3 = 720 </a:t>
            </a:r>
            <a:r>
              <a:rPr lang="en-US" sz="2800" dirty="0" err="1" smtClean="0"/>
              <a:t>u.v</a:t>
            </a:r>
            <a:r>
              <a:rPr lang="en-US" sz="2800" dirty="0" smtClean="0"/>
              <a:t>.  = 72+72     = 144 leads = </a:t>
            </a:r>
            <a:r>
              <a:rPr lang="en-US" sz="2800" dirty="0" smtClean="0">
                <a:solidFill>
                  <a:srgbClr val="FF0000"/>
                </a:solidFill>
              </a:rPr>
              <a:t>47$mo  </a:t>
            </a:r>
            <a:r>
              <a:rPr lang="en-US" sz="2800" dirty="0" smtClean="0"/>
              <a:t>(3.91/hr)</a:t>
            </a:r>
          </a:p>
          <a:p>
            <a:r>
              <a:rPr lang="en-US" sz="2800" dirty="0" smtClean="0"/>
              <a:t>Month 4 = 960 </a:t>
            </a:r>
            <a:r>
              <a:rPr lang="en-US" sz="2800" dirty="0" err="1" smtClean="0"/>
              <a:t>u.v</a:t>
            </a:r>
            <a:r>
              <a:rPr lang="en-US" sz="2800" dirty="0" smtClean="0"/>
              <a:t>.  = 96+144   = 240 leads = 94$ mo  (7.83/hr)</a:t>
            </a:r>
          </a:p>
          <a:p>
            <a:r>
              <a:rPr lang="en-US" sz="2800" dirty="0" smtClean="0"/>
              <a:t>Month 5 = 1,200 </a:t>
            </a:r>
            <a:r>
              <a:rPr lang="en-US" sz="2800" dirty="0" err="1" smtClean="0"/>
              <a:t>u.v</a:t>
            </a:r>
            <a:r>
              <a:rPr lang="en-US" sz="2800" dirty="0" smtClean="0"/>
              <a:t>.= 120+240 = 360 leads = 141$mo (11.75/hr)</a:t>
            </a:r>
          </a:p>
          <a:p>
            <a:r>
              <a:rPr lang="en-US" sz="2800" dirty="0" smtClean="0"/>
              <a:t>Month 6 = 1,440 </a:t>
            </a:r>
            <a:r>
              <a:rPr lang="en-US" sz="2800" dirty="0" err="1" smtClean="0"/>
              <a:t>u.v</a:t>
            </a:r>
            <a:r>
              <a:rPr lang="en-US" sz="2800" dirty="0" smtClean="0"/>
              <a:t>.= 144+360 = </a:t>
            </a:r>
            <a:r>
              <a:rPr lang="en-US" sz="2800" dirty="0" smtClean="0">
                <a:solidFill>
                  <a:srgbClr val="FF0000"/>
                </a:solidFill>
              </a:rPr>
              <a:t>504 leads </a:t>
            </a:r>
            <a:r>
              <a:rPr lang="en-US" sz="2800" dirty="0" smtClean="0"/>
              <a:t>= 235$mo (19.58/hr)</a:t>
            </a:r>
          </a:p>
          <a:p>
            <a:r>
              <a:rPr lang="en-US" sz="2800" dirty="0" smtClean="0"/>
              <a:t>Month 7 = 1,680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168+504 = 672leads = 282$mo (23.50/hr)</a:t>
            </a:r>
          </a:p>
          <a:p>
            <a:r>
              <a:rPr lang="en-US" sz="2800" dirty="0" smtClean="0"/>
              <a:t>Month 8 = 1,920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192+672 = 864leads = 376$mo </a:t>
            </a:r>
            <a:r>
              <a:rPr lang="en-US" sz="2800" dirty="0" smtClean="0">
                <a:solidFill>
                  <a:srgbClr val="FF0000"/>
                </a:solidFill>
              </a:rPr>
              <a:t>(31.33/hr)</a:t>
            </a:r>
          </a:p>
          <a:p>
            <a:r>
              <a:rPr lang="en-US" sz="2800" dirty="0" smtClean="0"/>
              <a:t>Month 9 = 2,160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864+216 = </a:t>
            </a:r>
            <a:r>
              <a:rPr lang="en-US" sz="2800" dirty="0" smtClean="0">
                <a:solidFill>
                  <a:srgbClr val="FF0000"/>
                </a:solidFill>
              </a:rPr>
              <a:t>1080 leads</a:t>
            </a:r>
            <a:r>
              <a:rPr lang="en-US" sz="2800" dirty="0" smtClean="0"/>
              <a:t>= 470$mo (39.16/hr)</a:t>
            </a:r>
          </a:p>
          <a:p>
            <a:r>
              <a:rPr lang="en-US" sz="2800" dirty="0" smtClean="0"/>
              <a:t>Month 10 = 2400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1080+240= 1320 leads= 611$mo (50.91/hr)</a:t>
            </a:r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blog posts a week (12 </a:t>
            </a:r>
            <a:r>
              <a:rPr lang="en-US" dirty="0" err="1" smtClean="0"/>
              <a:t>bp</a:t>
            </a:r>
            <a:r>
              <a:rPr lang="en-US" dirty="0" smtClean="0"/>
              <a:t>/mo)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sz="2800" dirty="0" smtClean="0"/>
              <a:t>Month 1 = 240 unique visitors = 24 leads = 0$</a:t>
            </a:r>
          </a:p>
          <a:p>
            <a:r>
              <a:rPr lang="en-US" sz="2800" dirty="0" smtClean="0"/>
              <a:t>Month 2 = 480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48+24      = 72 leads = 0$</a:t>
            </a:r>
          </a:p>
          <a:p>
            <a:r>
              <a:rPr lang="en-US" sz="2800" dirty="0" smtClean="0"/>
              <a:t>Month 3 = 720 </a:t>
            </a:r>
            <a:r>
              <a:rPr lang="en-US" sz="2800" dirty="0" err="1" smtClean="0"/>
              <a:t>u.v</a:t>
            </a:r>
            <a:r>
              <a:rPr lang="en-US" sz="2800" dirty="0" smtClean="0"/>
              <a:t>.  = 72+72     = 144 leads = </a:t>
            </a:r>
            <a:r>
              <a:rPr lang="en-US" sz="2800" dirty="0" smtClean="0">
                <a:solidFill>
                  <a:srgbClr val="FF0000"/>
                </a:solidFill>
              </a:rPr>
              <a:t>47$mo  </a:t>
            </a:r>
            <a:r>
              <a:rPr lang="en-US" sz="2800" dirty="0" smtClean="0"/>
              <a:t>(3.91/hr)</a:t>
            </a:r>
          </a:p>
          <a:p>
            <a:r>
              <a:rPr lang="en-US" sz="2800" dirty="0" smtClean="0"/>
              <a:t>Month 4 = 960 </a:t>
            </a:r>
            <a:r>
              <a:rPr lang="en-US" sz="2800" dirty="0" err="1" smtClean="0"/>
              <a:t>u.v</a:t>
            </a:r>
            <a:r>
              <a:rPr lang="en-US" sz="2800" dirty="0" smtClean="0"/>
              <a:t>.  = 96+144   = 240 leads = 94$ mo  (7.83/hr)</a:t>
            </a:r>
          </a:p>
          <a:p>
            <a:r>
              <a:rPr lang="en-US" sz="2800" dirty="0" smtClean="0"/>
              <a:t>Month 5 = 1,200 </a:t>
            </a:r>
            <a:r>
              <a:rPr lang="en-US" sz="2800" dirty="0" err="1" smtClean="0"/>
              <a:t>u.v</a:t>
            </a:r>
            <a:r>
              <a:rPr lang="en-US" sz="2800" dirty="0" smtClean="0"/>
              <a:t>.= 120+240 = 360 leads = 141$mo (11.75/hr)</a:t>
            </a:r>
          </a:p>
          <a:p>
            <a:r>
              <a:rPr lang="en-US" sz="2800" dirty="0" smtClean="0"/>
              <a:t>Month 6 = 1,440 </a:t>
            </a:r>
            <a:r>
              <a:rPr lang="en-US" sz="2800" dirty="0" err="1" smtClean="0"/>
              <a:t>u.v</a:t>
            </a:r>
            <a:r>
              <a:rPr lang="en-US" sz="2800" dirty="0" smtClean="0"/>
              <a:t>.= 144+360 = </a:t>
            </a:r>
            <a:r>
              <a:rPr lang="en-US" sz="2800" dirty="0" smtClean="0">
                <a:solidFill>
                  <a:srgbClr val="FF0000"/>
                </a:solidFill>
              </a:rPr>
              <a:t>504 leads </a:t>
            </a:r>
            <a:r>
              <a:rPr lang="en-US" sz="2800" dirty="0" smtClean="0"/>
              <a:t>= 235$mo (19.58/hr)</a:t>
            </a:r>
          </a:p>
          <a:p>
            <a:r>
              <a:rPr lang="en-US" sz="2800" dirty="0" smtClean="0"/>
              <a:t>Month 7 = 1,680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168+504 = 672leads = 282$mo (23.50/hr)</a:t>
            </a:r>
          </a:p>
          <a:p>
            <a:r>
              <a:rPr lang="en-US" sz="2800" dirty="0" smtClean="0"/>
              <a:t>Month 8 = 1,920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192+672 = 864leads = 376$mo </a:t>
            </a:r>
            <a:r>
              <a:rPr lang="en-US" sz="2800" dirty="0" smtClean="0">
                <a:solidFill>
                  <a:srgbClr val="FF0000"/>
                </a:solidFill>
              </a:rPr>
              <a:t>(31.33/hr)</a:t>
            </a:r>
          </a:p>
          <a:p>
            <a:r>
              <a:rPr lang="en-US" sz="2800" dirty="0" smtClean="0"/>
              <a:t>Month 9 = 2,160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864+216 = </a:t>
            </a:r>
            <a:r>
              <a:rPr lang="en-US" sz="2800" dirty="0" smtClean="0">
                <a:solidFill>
                  <a:srgbClr val="FF0000"/>
                </a:solidFill>
              </a:rPr>
              <a:t>1080 leads</a:t>
            </a:r>
            <a:r>
              <a:rPr lang="en-US" sz="2800" dirty="0" smtClean="0"/>
              <a:t>= 470$mo (39.16/hr)</a:t>
            </a:r>
          </a:p>
          <a:p>
            <a:r>
              <a:rPr lang="en-US" sz="2800" dirty="0" smtClean="0"/>
              <a:t>Month 10 = 2400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1080+240= 1320 leads= 611$mo (50.91/hr)</a:t>
            </a:r>
          </a:p>
          <a:p>
            <a:r>
              <a:rPr lang="en-US" sz="2800" dirty="0" smtClean="0"/>
              <a:t>Month 11 = 2640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1320+264= 1584 leads= 705$mo (58.75/hr)</a:t>
            </a:r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blog posts a week (12 </a:t>
            </a:r>
            <a:r>
              <a:rPr lang="en-US" dirty="0" err="1" smtClean="0"/>
              <a:t>bp</a:t>
            </a:r>
            <a:r>
              <a:rPr lang="en-US" dirty="0" smtClean="0"/>
              <a:t>/mo)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Month 1 = 240 unique visitors = 24 leads = 0$</a:t>
            </a:r>
          </a:p>
          <a:p>
            <a:r>
              <a:rPr lang="en-US" sz="2800" dirty="0" smtClean="0"/>
              <a:t>Month 2 = 480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48+24      = 72 leads = 0$</a:t>
            </a:r>
          </a:p>
          <a:p>
            <a:r>
              <a:rPr lang="en-US" sz="2800" dirty="0" smtClean="0"/>
              <a:t>Month 3 = 720 </a:t>
            </a:r>
            <a:r>
              <a:rPr lang="en-US" sz="2800" dirty="0" err="1" smtClean="0"/>
              <a:t>u.v</a:t>
            </a:r>
            <a:r>
              <a:rPr lang="en-US" sz="2800" dirty="0" smtClean="0"/>
              <a:t>.  = 72+72     = 144 leads = </a:t>
            </a:r>
            <a:r>
              <a:rPr lang="en-US" sz="2800" dirty="0" smtClean="0">
                <a:solidFill>
                  <a:srgbClr val="FF0000"/>
                </a:solidFill>
              </a:rPr>
              <a:t>47$mo  </a:t>
            </a:r>
            <a:r>
              <a:rPr lang="en-US" sz="2800" dirty="0" smtClean="0"/>
              <a:t>(3.91/hr)</a:t>
            </a:r>
          </a:p>
          <a:p>
            <a:r>
              <a:rPr lang="en-US" sz="2800" dirty="0" smtClean="0"/>
              <a:t>Month 4 = 960 </a:t>
            </a:r>
            <a:r>
              <a:rPr lang="en-US" sz="2800" dirty="0" err="1" smtClean="0"/>
              <a:t>u.v</a:t>
            </a:r>
            <a:r>
              <a:rPr lang="en-US" sz="2800" dirty="0" smtClean="0"/>
              <a:t>.  = 96+144   = 240 leads = 94$ mo  (7.83/hr)</a:t>
            </a:r>
          </a:p>
          <a:p>
            <a:r>
              <a:rPr lang="en-US" sz="2800" dirty="0" smtClean="0"/>
              <a:t>Month 5 = 1,200 </a:t>
            </a:r>
            <a:r>
              <a:rPr lang="en-US" sz="2800" dirty="0" err="1" smtClean="0"/>
              <a:t>u.v</a:t>
            </a:r>
            <a:r>
              <a:rPr lang="en-US" sz="2800" dirty="0" smtClean="0"/>
              <a:t>.= 120+240 = 360 leads = 141$mo (11.75/hr)</a:t>
            </a:r>
          </a:p>
          <a:p>
            <a:r>
              <a:rPr lang="en-US" sz="2800" dirty="0" smtClean="0"/>
              <a:t>Month 6 = 1,440 </a:t>
            </a:r>
            <a:r>
              <a:rPr lang="en-US" sz="2800" dirty="0" err="1" smtClean="0"/>
              <a:t>u.v</a:t>
            </a:r>
            <a:r>
              <a:rPr lang="en-US" sz="2800" dirty="0" smtClean="0"/>
              <a:t>.= 144+360 = </a:t>
            </a:r>
            <a:r>
              <a:rPr lang="en-US" sz="2800" dirty="0" smtClean="0">
                <a:solidFill>
                  <a:srgbClr val="FF0000"/>
                </a:solidFill>
              </a:rPr>
              <a:t>504 leads </a:t>
            </a:r>
            <a:r>
              <a:rPr lang="en-US" sz="2800" dirty="0" smtClean="0"/>
              <a:t>= 235$mo (19.58/hr)</a:t>
            </a:r>
          </a:p>
          <a:p>
            <a:r>
              <a:rPr lang="en-US" sz="2800" dirty="0" smtClean="0"/>
              <a:t>Month 7 = 1,680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168+504 = 672leads = 282$mo (23.50/hr)</a:t>
            </a:r>
          </a:p>
          <a:p>
            <a:r>
              <a:rPr lang="en-US" sz="2800" dirty="0" smtClean="0"/>
              <a:t>Month 8 = 1,920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192+672 = 864leads = 376$mo </a:t>
            </a:r>
            <a:r>
              <a:rPr lang="en-US" sz="2800" dirty="0" smtClean="0">
                <a:solidFill>
                  <a:srgbClr val="FF0000"/>
                </a:solidFill>
              </a:rPr>
              <a:t>(31.33/hr)</a:t>
            </a:r>
          </a:p>
          <a:p>
            <a:r>
              <a:rPr lang="en-US" sz="2800" dirty="0" smtClean="0"/>
              <a:t>Month 9 = 2,160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864+216 = </a:t>
            </a:r>
            <a:r>
              <a:rPr lang="en-US" sz="2800" dirty="0" smtClean="0">
                <a:solidFill>
                  <a:srgbClr val="FF0000"/>
                </a:solidFill>
              </a:rPr>
              <a:t>1080 leads</a:t>
            </a:r>
            <a:r>
              <a:rPr lang="en-US" sz="2800" dirty="0" smtClean="0"/>
              <a:t>= 470$mo (39.16/hr)</a:t>
            </a:r>
          </a:p>
          <a:p>
            <a:r>
              <a:rPr lang="en-US" sz="2800" dirty="0" smtClean="0"/>
              <a:t>Month 10 = 2400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1080+240= 1320 leads= 611$mo (50.91/hr)</a:t>
            </a:r>
          </a:p>
          <a:p>
            <a:r>
              <a:rPr lang="en-US" sz="2800" dirty="0" smtClean="0"/>
              <a:t>Month 11 = 2640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1320+264= 1584 leads= 705$mo (58.75/hr)</a:t>
            </a:r>
          </a:p>
          <a:p>
            <a:r>
              <a:rPr lang="en-US" sz="2800" dirty="0" smtClean="0"/>
              <a:t>Month 12 = 2880 </a:t>
            </a:r>
            <a:r>
              <a:rPr lang="en-US" sz="2800" dirty="0" err="1" smtClean="0"/>
              <a:t>u.v</a:t>
            </a:r>
            <a:r>
              <a:rPr lang="en-US" sz="2800" dirty="0" smtClean="0"/>
              <a:t>. = 1584+288= 1872 leads= </a:t>
            </a:r>
            <a:r>
              <a:rPr lang="en-US" sz="2800" b="1" dirty="0" smtClean="0">
                <a:solidFill>
                  <a:srgbClr val="FF0000"/>
                </a:solidFill>
              </a:rPr>
              <a:t>846$mo (70.50/hr)</a:t>
            </a:r>
          </a:p>
          <a:p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600200" y="6172200"/>
            <a:ext cx="5618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*The average Lawyer in the United States earns $62.93/hr</a:t>
            </a:r>
            <a:endParaRPr 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This is just an EXAMPLE!!! </a:t>
            </a:r>
            <a:br>
              <a:rPr lang="en-US" dirty="0" smtClean="0"/>
            </a:br>
            <a:r>
              <a:rPr lang="en-US" dirty="0" smtClean="0"/>
              <a:t>(wild assumptions)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No churn rate to list in our example (less 25% annually)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Fails to dedicate more time to something earning more than an average full time job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Blog posts are being shared by influencers and only generating 20 unique visitors a month</a:t>
            </a:r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83058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Let me show you my personal experience with the power of producing fresh content regularly now…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3058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In 2013 I started the </a:t>
            </a:r>
            <a:r>
              <a:rPr lang="en-US" dirty="0" err="1" smtClean="0">
                <a:latin typeface="Arial Narrow" pitchFamily="34" charset="0"/>
              </a:rPr>
              <a:t>zerofatzreturns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err="1" smtClean="0">
                <a:latin typeface="Arial Narrow" pitchFamily="34" charset="0"/>
              </a:rPr>
              <a:t>youtube</a:t>
            </a:r>
            <a:r>
              <a:rPr lang="en-US" dirty="0" smtClean="0">
                <a:latin typeface="Arial Narrow" pitchFamily="34" charset="0"/>
              </a:rPr>
              <a:t> channel with a commitment of just 1 video per week.</a:t>
            </a:r>
            <a:endParaRPr lang="en-US" dirty="0">
              <a:latin typeface="Arial Narrow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00400"/>
            <a:ext cx="9144000" cy="3486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zerofatzreturns</a:t>
            </a:r>
            <a:endParaRPr lang="en-US" dirty="0"/>
          </a:p>
        </p:txBody>
      </p:sp>
      <p:pic>
        <p:nvPicPr>
          <p:cNvPr id="4" name="Content Placeholder 3" descr="youtube channel views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371600"/>
            <a:ext cx="8119419" cy="4983163"/>
          </a:xfr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 decided to repeat the process in the health niche.  Still just one video a week on a new channel.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09950"/>
            <a:ext cx="91440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nutribullettime</a:t>
            </a:r>
            <a:r>
              <a:rPr lang="en-US" dirty="0" smtClean="0"/>
              <a:t> stats</a:t>
            </a:r>
            <a:endParaRPr lang="en-US" dirty="0"/>
          </a:p>
        </p:txBody>
      </p:sp>
      <p:pic>
        <p:nvPicPr>
          <p:cNvPr id="4" name="Picture 3" descr="youtube channel views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09178"/>
            <a:ext cx="9144000" cy="544882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Fresh Content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IS</a:t>
            </a:r>
            <a:r>
              <a:rPr lang="en-US" dirty="0" smtClean="0">
                <a:latin typeface="Arial Narrow" pitchFamily="34" charset="0"/>
              </a:rPr>
              <a:t> the lifeblood of the internet.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</a:b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32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Where does the real money come from?</a:t>
            </a:r>
            <a:endParaRPr lang="en-U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vendor revenue on warrior plus for 2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5600" y="3886200"/>
            <a:ext cx="6248400" cy="2823907"/>
          </a:xfrm>
          <a:prstGeom prst="rect">
            <a:avLst/>
          </a:prstGeom>
        </p:spPr>
      </p:pic>
      <p:pic>
        <p:nvPicPr>
          <p:cNvPr id="6" name="Picture 5" descr="affiliate revenue on warrior plus for 2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23564">
            <a:off x="264117" y="969308"/>
            <a:ext cx="7182528" cy="3070547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mpact" pitchFamily="34" charset="0"/>
              </a:rPr>
              <a:t>AFFILIATE MARKETING AND E-LEARNING</a:t>
            </a:r>
            <a:endParaRPr lang="en-US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32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And keep in mind that is just revenue for </a:t>
            </a:r>
            <a:r>
              <a:rPr lang="en-US" dirty="0" err="1" smtClean="0"/>
              <a:t>Warriorplus</a:t>
            </a:r>
            <a:r>
              <a:rPr lang="en-US" dirty="0" smtClean="0"/>
              <a:t>.  I also work out of these places…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50233">
            <a:off x="257822" y="4396554"/>
            <a:ext cx="31337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62392">
            <a:off x="3467523" y="4956959"/>
            <a:ext cx="29622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56721">
            <a:off x="6532383" y="4501810"/>
            <a:ext cx="25431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124200"/>
            <a:ext cx="88392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 am not telling you any of this to brag</a:t>
            </a:r>
            <a:endParaRPr lang="en-US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2766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 just want you to understand how powerful it can be to put out good content consistently. 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1242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fact is I’m just a normal guy who committed to putting content out on my properties once a week.</a:t>
            </a:r>
            <a:endParaRPr lang="en-US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1242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When I first started I really didn’t know anything about the power of affiliate marketing or selling information online. </a:t>
            </a:r>
            <a:endParaRPr 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908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 sure as heck didn’t know the power of building an email list.</a:t>
            </a:r>
            <a:endParaRPr lang="en-US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908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And that is where many of you guys have a serious advantage.  You already get the importance of those things and what you can do with them.</a:t>
            </a:r>
            <a:endParaRPr lang="en-US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908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Your problem is you don’t know what to say OR how to get anybody to care when you say it.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It’s how we build audiences.  It’s how we create email lists.  It’s how we make money. 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</a:b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And look this is my job.  I’ve done a lot of research on it.  I get that many of you: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452596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Don’t know how to put out EXCELLENT content that people want to share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Don’t know how to do it consistently, day after day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Can’t get influencers in your niche to share it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Are failing to build a network in your space of valuable influencers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Don’t have time to dedicate to quality in depth content that people love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Can’t get readers and viewers to care about what your doing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You’re failing at building an audience that will buy things from you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And you’re overwhelmed at trying to figure out where to start with this whole damn thing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0"/>
            <a:ext cx="88392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Well…that’s where I come it.</a:t>
            </a:r>
            <a:endParaRPr lang="en-US" dirty="0"/>
          </a:p>
        </p:txBody>
      </p:sp>
      <p:pic>
        <p:nvPicPr>
          <p:cNvPr id="3" name="Picture 2" descr="Larg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71800" y="2209800"/>
            <a:ext cx="3269226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908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Not only am I going to give you </a:t>
            </a:r>
            <a:r>
              <a:rPr lang="en-US" b="1" dirty="0" smtClean="0">
                <a:solidFill>
                  <a:srgbClr val="FF0000"/>
                </a:solidFill>
              </a:rPr>
              <a:t>the blueprint</a:t>
            </a:r>
            <a:r>
              <a:rPr lang="en-US" dirty="0" smtClean="0"/>
              <a:t> to effortlessly produce consistent content people love and share</a:t>
            </a:r>
            <a:endParaRPr lang="en-US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743200"/>
            <a:ext cx="9144000" cy="1470025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B0F0"/>
                </a:solidFill>
                <a:latin typeface="Arial Black" pitchFamily="34" charset="0"/>
              </a:rPr>
              <a:t>I AM GOING TO GIVE YOU 3 COMPLETE CASE STUDIES SHOWING ME DOING IT!</a:t>
            </a:r>
            <a:endParaRPr lang="en-US" sz="32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5000"/>
            <a:ext cx="88392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That’s 3 step by step </a:t>
            </a:r>
            <a:r>
              <a:rPr lang="en-US" sz="3600" b="1" dirty="0" smtClean="0">
                <a:solidFill>
                  <a:srgbClr val="FF0000"/>
                </a:solidFill>
              </a:rPr>
              <a:t>video case studies</a:t>
            </a:r>
            <a:r>
              <a:rPr lang="en-US" sz="3600" dirty="0" smtClean="0"/>
              <a:t> where I let you watch over my shoulder as I create content for myself using </a:t>
            </a:r>
            <a:r>
              <a:rPr lang="en-US" sz="3600" b="1" dirty="0" smtClean="0"/>
              <a:t>Parabolic Content Engine </a:t>
            </a:r>
            <a:r>
              <a:rPr lang="en-US" sz="3600" dirty="0" smtClean="0"/>
              <a:t>strategies</a:t>
            </a:r>
            <a:endParaRPr lang="en-US" sz="3600" dirty="0"/>
          </a:p>
        </p:txBody>
      </p:sp>
      <p:pic>
        <p:nvPicPr>
          <p:cNvPr id="3" name="Picture 2" descr="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1400" y="3886200"/>
            <a:ext cx="2172594" cy="2886446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14600"/>
            <a:ext cx="88392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I show you 4 times how to do it because in 2016 content is dynamic.</a:t>
            </a:r>
            <a:endParaRPr lang="en-US" sz="3600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Kam Jennings\AppData\Local\Microsoft\Windows\INetCache\IE\UM047PRO\icona-facebook-ico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22742">
            <a:off x="6132852" y="272029"/>
            <a:ext cx="2652825" cy="1989619"/>
          </a:xfrm>
          <a:prstGeom prst="rect">
            <a:avLst/>
          </a:prstGeom>
          <a:noFill/>
        </p:spPr>
      </p:pic>
      <p:pic>
        <p:nvPicPr>
          <p:cNvPr id="5122" name="Picture 2" descr="C:\Users\Kam Jennings\AppData\Local\Microsoft\Windows\INetCache\IE\NVK42KUU\1024px-Youtube_icon.svg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63645">
            <a:off x="486298" y="257698"/>
            <a:ext cx="2266833" cy="226683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667000"/>
            <a:ext cx="88392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It can be manipulated and repositioned in so many different ways for maximum impact on multiple platforms.</a:t>
            </a:r>
            <a:endParaRPr lang="en-US" sz="3600" dirty="0"/>
          </a:p>
        </p:txBody>
      </p:sp>
      <p:pic>
        <p:nvPicPr>
          <p:cNvPr id="5123" name="Picture 3" descr="C:\Users\Kam Jennings\AppData\Local\Microsoft\Windows\INetCache\IE\X7BPHASP\1024px-Pinterest_Shiny_Icon.svg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14">
            <a:off x="3744466" y="315467"/>
            <a:ext cx="1828800" cy="1828800"/>
          </a:xfrm>
          <a:prstGeom prst="rect">
            <a:avLst/>
          </a:prstGeom>
          <a:noFill/>
        </p:spPr>
      </p:pic>
      <p:pic>
        <p:nvPicPr>
          <p:cNvPr id="5125" name="Picture 5" descr="C:\Users\Kam Jennings\AppData\Local\Microsoft\Windows\INetCache\IE\5DVJCGTA\linkedin-logo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51233">
            <a:off x="328547" y="4443346"/>
            <a:ext cx="2067258" cy="2067258"/>
          </a:xfrm>
          <a:prstGeom prst="rect">
            <a:avLst/>
          </a:prstGeom>
          <a:noFill/>
        </p:spPr>
      </p:pic>
      <p:pic>
        <p:nvPicPr>
          <p:cNvPr id="5126" name="Picture 6" descr="C:\Users\Kam Jennings\AppData\Local\Microsoft\Windows\INetCache\IE\UM047PRO\Tumblr-2.svg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129634">
            <a:off x="2766233" y="4747434"/>
            <a:ext cx="1562100" cy="1562100"/>
          </a:xfrm>
          <a:prstGeom prst="rect">
            <a:avLst/>
          </a:prstGeom>
          <a:noFill/>
        </p:spPr>
      </p:pic>
      <p:pic>
        <p:nvPicPr>
          <p:cNvPr id="5127" name="Picture 7" descr="C:\Users\Kam Jennings\AppData\Local\Microsoft\Windows\INetCache\IE\5DVJCGTA\slideshare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57640">
            <a:off x="4973372" y="4668573"/>
            <a:ext cx="1600200" cy="1600200"/>
          </a:xfrm>
          <a:prstGeom prst="rect">
            <a:avLst/>
          </a:prstGeom>
          <a:noFill/>
        </p:spPr>
      </p:pic>
      <p:pic>
        <p:nvPicPr>
          <p:cNvPr id="5128" name="Picture 8" descr="C:\Users\Kam Jennings\AppData\Local\Microsoft\Windows\INetCache\IE\NVK42KUU\Imgur_logo.svg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789644">
            <a:off x="6730128" y="5215494"/>
            <a:ext cx="2347809" cy="843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14600"/>
            <a:ext cx="88392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I don’t just want to show you the strategies.  I want you to see why and how this works.  Why this matters.</a:t>
            </a:r>
            <a:endParaRPr lang="en-US" sz="3600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667000"/>
            <a:ext cx="8839200" cy="11430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  <a:t>Listen…</a:t>
            </a:r>
            <a:b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rgbClr val="00B0F0"/>
                </a:solidFill>
                <a:latin typeface="Arial Black" pitchFamily="34" charset="0"/>
              </a:rPr>
              <a:t> The stuff I teach inside Parabolic Content Engine IS the fastest easiest way to create FRESH content that gets shared and do it multiple times DAILY and that’s it.</a:t>
            </a:r>
            <a:endParaRPr lang="en-US" sz="3600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90800"/>
            <a:ext cx="88392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It would be fair to charge $997 for this blueprint.</a:t>
            </a:r>
            <a:endParaRPr lang="en-US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362200"/>
            <a:ext cx="8534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…and without it…we stop being relevant really fast.</a:t>
            </a:r>
            <a:endParaRPr lang="en-US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 know the value of what I teach and what I do.  I know how important mastering this is.  I’ve shown you in a few simple examples.  I could go on and on…</a:t>
            </a:r>
            <a:endParaRPr lang="en-US" sz="3200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Lifeblood of the internet here.</a:t>
            </a:r>
            <a:endParaRPr lang="en-US" sz="3200" dirty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I’m not trying to bleed you dry on this though.</a:t>
            </a:r>
            <a:endParaRPr lang="en-US" sz="3200" dirty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 want you to win.  Let’s make it easy.</a:t>
            </a:r>
            <a:endParaRPr lang="en-US" sz="3200" dirty="0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You’re not paying $997 for this.</a:t>
            </a:r>
            <a:endParaRPr lang="en-US" sz="3200" dirty="0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Not $497…</a:t>
            </a:r>
            <a:endParaRPr lang="en-US" sz="3200" dirty="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Not even $97…</a:t>
            </a:r>
            <a:br>
              <a:rPr lang="en-US" sz="3200" dirty="0" smtClean="0"/>
            </a:br>
            <a:r>
              <a:rPr lang="en-US" sz="3200" dirty="0" smtClean="0"/>
              <a:t>And yeah you better believe that puts me in danger of putting in more work than what I will get back from selling my strategies.</a:t>
            </a:r>
            <a:endParaRPr lang="en-US" sz="3200" dirty="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 don’t care.</a:t>
            </a:r>
            <a:endParaRPr lang="en-US" sz="3200" dirty="0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I’m starting this course at 7 bucks. </a:t>
            </a:r>
            <a:endParaRPr lang="en-US" sz="3200" dirty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I’ll increase the price by 5 cents each sale for 4 days.  It’s a launch week special. </a:t>
            </a:r>
            <a:endParaRPr lang="en-US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</TotalTime>
  <Words>3954</Words>
  <Application>Microsoft Office PowerPoint</Application>
  <PresentationFormat>On-screen Show (4:3)</PresentationFormat>
  <Paragraphs>303</Paragraphs>
  <Slides>134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134</vt:i4>
      </vt:variant>
    </vt:vector>
  </HeadingPairs>
  <TitlesOfParts>
    <vt:vector size="135" baseType="lpstr">
      <vt:lpstr>Office Theme</vt:lpstr>
      <vt:lpstr>Slide 1</vt:lpstr>
      <vt:lpstr>I want to show you how to win at the most important thing on the internet…EVER!</vt:lpstr>
      <vt:lpstr>What I am going to reveal to you on this video I have been using for the past several months</vt:lpstr>
      <vt:lpstr>And by the time you see this video I will have generated thousands more unique visitors to my properties seemingly effortlessly.  </vt:lpstr>
      <vt:lpstr>Enough about me though, let’s get down to business…</vt:lpstr>
      <vt:lpstr>I am talking about FRESH CONTENT THAT PEOPLE ACTUALLY WANT TO SHARE!</vt:lpstr>
      <vt:lpstr>Fresh Content IS the lifeblood of the internet.  </vt:lpstr>
      <vt:lpstr>It’s how we build audiences.  It’s how we create email lists.  It’s how we make money.  </vt:lpstr>
      <vt:lpstr>…and without it…we stop being relevant really fast.</vt:lpstr>
      <vt:lpstr>No pressure right?</vt:lpstr>
      <vt:lpstr>Forget everything you know up until now…</vt:lpstr>
      <vt:lpstr>I don’t care if you don’t have any experience or if you suck at writing.</vt:lpstr>
      <vt:lpstr>It doesn’t matter if you are afraid to do video content or can’t think of anything to talk about.</vt:lpstr>
      <vt:lpstr>Heck, I don’t even care that you don’t have the time to make this online dream happen!</vt:lpstr>
      <vt:lpstr>I am going to prove to you that ANYONE with a sheer force of will can put out awesome fresh content almost effortlessly that gets attention and inspires the share.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Now the reason it works at scale is because their content is good and it’s getting distributed effectively.</vt:lpstr>
      <vt:lpstr>One of the greatest ways to do that is by getting other influencers in your space to share it.</vt:lpstr>
      <vt:lpstr>It’s easier said than done though</vt:lpstr>
      <vt:lpstr>You’re content has to be good.  It needs to inspire.  And on top of that it needs to make sense for the influencer to share it. </vt:lpstr>
      <vt:lpstr>Starting to sound like work yet?</vt:lpstr>
      <vt:lpstr>It is.  But there’s always an angle.  There's always pieces to the puzzle that most miss and only a few take advantage of…   </vt:lpstr>
      <vt:lpstr>For example…   </vt:lpstr>
      <vt:lpstr>Did you know that only 28% of content sharing happens through the big social networks?   </vt:lpstr>
      <vt:lpstr>The other 72% is shared through “Dark Social,” the private sharing that happens behind closed private communications such as emails, chats, and mobile apps. </vt:lpstr>
      <vt:lpstr>THAT’S INSANE!!</vt:lpstr>
      <vt:lpstr>What it means is that the real secret to “viral effect” with your content is happening under the radar. </vt:lpstr>
      <vt:lpstr>But it’s all well and good to throw a few fun facts at you.  Let’s go deeper.  Let’s do some math on this… </vt:lpstr>
      <vt:lpstr>What if you started a simple blog about affiliate marketing…  </vt:lpstr>
      <vt:lpstr>Let’s say you commit to putting out 3 blog posts a week.  </vt:lpstr>
      <vt:lpstr>Each blog post takes less than an hour.  That’s 3 hours a week invested in this project.</vt:lpstr>
      <vt:lpstr>Can you donate 3 hours a week to becoming the BOSS??</vt:lpstr>
      <vt:lpstr>Let’s say these blog posts each generate just 20 new visitors a month</vt:lpstr>
      <vt:lpstr>Slide 48</vt:lpstr>
      <vt:lpstr>Slide 49</vt:lpstr>
      <vt:lpstr>Slide 50</vt:lpstr>
      <vt:lpstr>Let’s give you a 10% opt-in rate on the blog and lets say just 1% of those people pick up the 47$ offer </vt:lpstr>
      <vt:lpstr>3 blog posts a week (12 bp/mo)</vt:lpstr>
      <vt:lpstr>3 blog posts a week (12 bp/mo)</vt:lpstr>
      <vt:lpstr>3 blog posts a week (12 bp/mo)</vt:lpstr>
      <vt:lpstr>3 blog posts a week (12 bp/mo)</vt:lpstr>
      <vt:lpstr>3 blog posts a week (12 bp/mo)</vt:lpstr>
      <vt:lpstr>3 blog posts a week (12 bp/mo)</vt:lpstr>
      <vt:lpstr>3 blog posts a week (12 bp/mo)</vt:lpstr>
      <vt:lpstr>3 blog posts a week (12 bp/mo)</vt:lpstr>
      <vt:lpstr>3 blog posts a week (12 bp/mo)</vt:lpstr>
      <vt:lpstr>3 blog posts a week (12 bp/mo)</vt:lpstr>
      <vt:lpstr>3 blog posts a week (12 bp/mo)</vt:lpstr>
      <vt:lpstr>3 blog posts a week (12 bp/mo)</vt:lpstr>
      <vt:lpstr>This is just an EXAMPLE!!!  (wild assumptions)</vt:lpstr>
      <vt:lpstr>Let me show you my personal experience with the power of producing fresh content regularly now…</vt:lpstr>
      <vt:lpstr>In 2013 I started the zerofatzreturns youtube channel with a commitment of just 1 video per week.</vt:lpstr>
      <vt:lpstr>zerofatzreturns</vt:lpstr>
      <vt:lpstr>I decided to repeat the process in the health niche.  Still just one video a week on a new channel.</vt:lpstr>
      <vt:lpstr>nutribullettime stats</vt:lpstr>
      <vt:lpstr>Where does the real money come from?</vt:lpstr>
      <vt:lpstr>AFFILIATE MARKETING AND E-LEARNING</vt:lpstr>
      <vt:lpstr>And keep in mind that is just revenue for Warriorplus.  I also work out of these places…</vt:lpstr>
      <vt:lpstr>I am not telling you any of this to brag</vt:lpstr>
      <vt:lpstr>I just want you to understand how powerful it can be to put out good content consistently.  </vt:lpstr>
      <vt:lpstr>The fact is I’m just a normal guy who committed to putting content out on my properties once a week.</vt:lpstr>
      <vt:lpstr>When I first started I really didn’t know anything about the power of affiliate marketing or selling information online. </vt:lpstr>
      <vt:lpstr>I sure as heck didn’t know the power of building an email list.</vt:lpstr>
      <vt:lpstr>And that is where many of you guys have a serious advantage.  You already get the importance of those things and what you can do with them.</vt:lpstr>
      <vt:lpstr>Your problem is you don’t know what to say OR how to get anybody to care when you say it.</vt:lpstr>
      <vt:lpstr>And look this is my job.  I’ve done a lot of research on it.  I get that many of you:</vt:lpstr>
      <vt:lpstr>Well…that’s where I come it.</vt:lpstr>
      <vt:lpstr>Not only am I going to give you the blueprint to effortlessly produce consistent content people love and share</vt:lpstr>
      <vt:lpstr>I AM GOING TO GIVE YOU 3 COMPLETE CASE STUDIES SHOWING ME DOING IT!</vt:lpstr>
      <vt:lpstr>That’s 3 step by step video case studies where I let you watch over my shoulder as I create content for myself using Parabolic Content Engine strategies</vt:lpstr>
      <vt:lpstr>I show you 4 times how to do it because in 2016 content is dynamic.</vt:lpstr>
      <vt:lpstr>It can be manipulated and repositioned in so many different ways for maximum impact on multiple platforms.</vt:lpstr>
      <vt:lpstr>I don’t just want to show you the strategies.  I want you to see why and how this works.  Why this matters.</vt:lpstr>
      <vt:lpstr>Listen…  The stuff I teach inside Parabolic Content Engine IS the fastest easiest way to create FRESH content that gets shared and do it multiple times DAILY and that’s it.</vt:lpstr>
      <vt:lpstr>It would be fair to charge $997 for this blueprint.</vt:lpstr>
      <vt:lpstr>I know the value of what I teach and what I do.  I know how important mastering this is.  I’ve shown you in a few simple examples.  I could go on and on…</vt:lpstr>
      <vt:lpstr>Lifeblood of the internet here.</vt:lpstr>
      <vt:lpstr>I’m not trying to bleed you dry on this though.</vt:lpstr>
      <vt:lpstr>I want you to win.  Let’s make it easy.</vt:lpstr>
      <vt:lpstr>You’re not paying $997 for this.</vt:lpstr>
      <vt:lpstr>Not $497…</vt:lpstr>
      <vt:lpstr>Not even $97… And yeah you better believe that puts me in danger of putting in more work than what I will get back from selling my strategies.</vt:lpstr>
      <vt:lpstr>I don’t care.</vt:lpstr>
      <vt:lpstr>I’m starting this course at 7 bucks. </vt:lpstr>
      <vt:lpstr>I’ll increase the price by 5 cents each sale for 4 days.  It’s a launch week special. </vt:lpstr>
      <vt:lpstr>After that I’m setting the course at 27 bucks.  Still an incredible deal, just not launch week incredible.</vt:lpstr>
      <vt:lpstr>Now look, in a moment I’m going to give you a call to action…</vt:lpstr>
      <vt:lpstr>I want you to invest in your business here.   Fresh content is the lifeblood of this whole damn internet.</vt:lpstr>
      <vt:lpstr>It’s how we build audience.  It’s how we build email lists.  It’s how we make money period.</vt:lpstr>
      <vt:lpstr>You cannot lose learning a faster more efficient way to produce fresh content that builds authority, drives traffic, and helps you network with influencers. </vt:lpstr>
      <vt:lpstr>I am going to leave Parabolic Content Engine at $27 and if you look at it over the course of one year… </vt:lpstr>
      <vt:lpstr>THAT’S LESS THAN .08 CENTS A DAY!!!</vt:lpstr>
      <vt:lpstr>Would you be willing to invest .08 cents a day over the course of one year for even a chance to vastly improve your life FOREVER?</vt:lpstr>
      <vt:lpstr>I would.  And have.</vt:lpstr>
      <vt:lpstr> Buy the ticket, take the ride...     - Hunter S. Thompson </vt:lpstr>
      <vt:lpstr>Today inside Parabolic Content Engine You’re going to be instantly getting the secrets to:</vt:lpstr>
      <vt:lpstr>Today inside Parabolic Content Engine You’re going to be instantly getting the secrets to:</vt:lpstr>
      <vt:lpstr>Today inside Parabolic Content Engine You’re going to be instantly getting the secrets to:</vt:lpstr>
      <vt:lpstr>Today inside Parabolic Content Engine You’re going to be instantly getting the secrets to:</vt:lpstr>
      <vt:lpstr>Today inside Parabolic Content Engine You’re going to be instantly getting the secrets to:</vt:lpstr>
      <vt:lpstr>Today inside Parabolic Content Engine You’re going to be instantly getting the secrets to:</vt:lpstr>
      <vt:lpstr>Today inside Parabolic Content Engine You’re going to be instantly getting the secrets to:</vt:lpstr>
      <vt:lpstr>Today inside Parabolic Content Engine You’re going to be instantly getting the secrets to:</vt:lpstr>
      <vt:lpstr>In addition to that your also going to get instant access to  3 Parabolic Content Engine CASE STUDIES</vt:lpstr>
      <vt:lpstr> I want you to click the button below and pick up  Parabolic Content Engine</vt:lpstr>
      <vt:lpstr> Still not sure?</vt:lpstr>
      <vt:lpstr> Consider this…</vt:lpstr>
      <vt:lpstr> Let’s assume you’re going to buy this course at it’s highest price point of $27</vt:lpstr>
      <vt:lpstr> If you used everything I am giving you today to build a blog or a youtube channel that sold just one $10 product a month… </vt:lpstr>
      <vt:lpstr> Your investment in this course will have paid for itself in 3 months.</vt:lpstr>
      <vt:lpstr>At the end of a year you will have earned a profit of:  $120 - $27 = $93 </vt:lpstr>
      <vt:lpstr>Don’t you think you could sell at least one $10 product with the steady flow of traffic generated by all the new fresh content I am going to teach you how to create today? </vt:lpstr>
      <vt:lpstr>If the answer is no then I think you need to take a long look in the mirror, because you’re selling yourself  way too short.</vt:lpstr>
      <vt:lpstr>The fact is if you hade enough ambition and attention to make it to the end of this video… then you can sell AT LEAST one $10 product.</vt:lpstr>
      <vt:lpstr>The truth is you can probably sell a lot more than that on a monthly basis and you can easily target products that cost MUCH more than 10 bucks.</vt:lpstr>
      <vt:lpstr>Making money online doesn’t always have to be hard.</vt:lpstr>
      <vt:lpstr>This is not the lottery.  Hoping won’t do you any good here.</vt:lpstr>
      <vt:lpstr>Buy the ticket.  Take the ride…  As it has always been…</vt:lpstr>
      <vt:lpstr>Your future is in your hands. </vt:lpstr>
      <vt:lpstr>and now it’s your move…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Kam Jennings</dc:creator>
  <cp:lastModifiedBy>Kam Jennings</cp:lastModifiedBy>
  <cp:revision>2</cp:revision>
  <dcterms:created xsi:type="dcterms:W3CDTF">2016-12-02T14:42:16Z</dcterms:created>
  <dcterms:modified xsi:type="dcterms:W3CDTF">2016-12-04T02:21:20Z</dcterms:modified>
</cp:coreProperties>
</file>