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69.xml" ContentType="application/vnd.openxmlformats-officedocument.presentationml.slide+xml"/>
  <Override PartName="/ppt/slides/slide187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76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165.xml" ContentType="application/vnd.openxmlformats-officedocument.presentationml.slide+xml"/>
  <Override PartName="/ppt/slides/slide183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72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404" r:id="rId6"/>
    <p:sldId id="260" r:id="rId7"/>
    <p:sldId id="261" r:id="rId8"/>
    <p:sldId id="265" r:id="rId9"/>
    <p:sldId id="405" r:id="rId10"/>
    <p:sldId id="406" r:id="rId11"/>
    <p:sldId id="407" r:id="rId12"/>
    <p:sldId id="408" r:id="rId13"/>
    <p:sldId id="266" r:id="rId14"/>
    <p:sldId id="267" r:id="rId15"/>
    <p:sldId id="409" r:id="rId16"/>
    <p:sldId id="410" r:id="rId17"/>
    <p:sldId id="411" r:id="rId18"/>
    <p:sldId id="412" r:id="rId19"/>
    <p:sldId id="413" r:id="rId20"/>
    <p:sldId id="414" r:id="rId21"/>
    <p:sldId id="415" r:id="rId22"/>
    <p:sldId id="417" r:id="rId23"/>
    <p:sldId id="418" r:id="rId24"/>
    <p:sldId id="419" r:id="rId25"/>
    <p:sldId id="420" r:id="rId26"/>
    <p:sldId id="273" r:id="rId27"/>
    <p:sldId id="421" r:id="rId28"/>
    <p:sldId id="422" r:id="rId29"/>
    <p:sldId id="423" r:id="rId30"/>
    <p:sldId id="274" r:id="rId31"/>
    <p:sldId id="275" r:id="rId32"/>
    <p:sldId id="276" r:id="rId33"/>
    <p:sldId id="277" r:id="rId34"/>
    <p:sldId id="279" r:id="rId35"/>
    <p:sldId id="280" r:id="rId36"/>
    <p:sldId id="281" r:id="rId37"/>
    <p:sldId id="282" r:id="rId38"/>
    <p:sldId id="283" r:id="rId39"/>
    <p:sldId id="284" r:id="rId40"/>
    <p:sldId id="285" r:id="rId41"/>
    <p:sldId id="286" r:id="rId42"/>
    <p:sldId id="424" r:id="rId43"/>
    <p:sldId id="426" r:id="rId44"/>
    <p:sldId id="427" r:id="rId45"/>
    <p:sldId id="428" r:id="rId46"/>
    <p:sldId id="287" r:id="rId47"/>
    <p:sldId id="288" r:id="rId48"/>
    <p:sldId id="289" r:id="rId49"/>
    <p:sldId id="429" r:id="rId50"/>
    <p:sldId id="430" r:id="rId51"/>
    <p:sldId id="431" r:id="rId52"/>
    <p:sldId id="433" r:id="rId53"/>
    <p:sldId id="291" r:id="rId54"/>
    <p:sldId id="434" r:id="rId55"/>
    <p:sldId id="435" r:id="rId56"/>
    <p:sldId id="436" r:id="rId57"/>
    <p:sldId id="437" r:id="rId58"/>
    <p:sldId id="438" r:id="rId59"/>
    <p:sldId id="439" r:id="rId60"/>
    <p:sldId id="293" r:id="rId61"/>
    <p:sldId id="294" r:id="rId62"/>
    <p:sldId id="296" r:id="rId63"/>
    <p:sldId id="299" r:id="rId64"/>
    <p:sldId id="440" r:id="rId65"/>
    <p:sldId id="441" r:id="rId66"/>
    <p:sldId id="442" r:id="rId67"/>
    <p:sldId id="443" r:id="rId68"/>
    <p:sldId id="307" r:id="rId69"/>
    <p:sldId id="444" r:id="rId70"/>
    <p:sldId id="445" r:id="rId71"/>
    <p:sldId id="308" r:id="rId72"/>
    <p:sldId id="298" r:id="rId73"/>
    <p:sldId id="302" r:id="rId74"/>
    <p:sldId id="446" r:id="rId75"/>
    <p:sldId id="447" r:id="rId76"/>
    <p:sldId id="448" r:id="rId77"/>
    <p:sldId id="449" r:id="rId78"/>
    <p:sldId id="303" r:id="rId79"/>
    <p:sldId id="450" r:id="rId80"/>
    <p:sldId id="304" r:id="rId81"/>
    <p:sldId id="305" r:id="rId82"/>
    <p:sldId id="309" r:id="rId83"/>
    <p:sldId id="318" r:id="rId84"/>
    <p:sldId id="319" r:id="rId85"/>
    <p:sldId id="310" r:id="rId86"/>
    <p:sldId id="315" r:id="rId87"/>
    <p:sldId id="316" r:id="rId88"/>
    <p:sldId id="314" r:id="rId89"/>
    <p:sldId id="451" r:id="rId90"/>
    <p:sldId id="452" r:id="rId91"/>
    <p:sldId id="320" r:id="rId92"/>
    <p:sldId id="453" r:id="rId93"/>
    <p:sldId id="454" r:id="rId94"/>
    <p:sldId id="455" r:id="rId95"/>
    <p:sldId id="456" r:id="rId96"/>
    <p:sldId id="457" r:id="rId97"/>
    <p:sldId id="458" r:id="rId98"/>
    <p:sldId id="459" r:id="rId99"/>
    <p:sldId id="460" r:id="rId100"/>
    <p:sldId id="461" r:id="rId101"/>
    <p:sldId id="331" r:id="rId102"/>
    <p:sldId id="462" r:id="rId103"/>
    <p:sldId id="332" r:id="rId104"/>
    <p:sldId id="333" r:id="rId105"/>
    <p:sldId id="334" r:id="rId106"/>
    <p:sldId id="335" r:id="rId107"/>
    <p:sldId id="336" r:id="rId108"/>
    <p:sldId id="337" r:id="rId109"/>
    <p:sldId id="338" r:id="rId110"/>
    <p:sldId id="339" r:id="rId111"/>
    <p:sldId id="340" r:id="rId112"/>
    <p:sldId id="341" r:id="rId113"/>
    <p:sldId id="342" r:id="rId114"/>
    <p:sldId id="343" r:id="rId115"/>
    <p:sldId id="463" r:id="rId116"/>
    <p:sldId id="345" r:id="rId117"/>
    <p:sldId id="346" r:id="rId118"/>
    <p:sldId id="347" r:id="rId119"/>
    <p:sldId id="348" r:id="rId120"/>
    <p:sldId id="464" r:id="rId121"/>
    <p:sldId id="466" r:id="rId122"/>
    <p:sldId id="467" r:id="rId123"/>
    <p:sldId id="468" r:id="rId124"/>
    <p:sldId id="469" r:id="rId125"/>
    <p:sldId id="470" r:id="rId126"/>
    <p:sldId id="471" r:id="rId127"/>
    <p:sldId id="472" r:id="rId128"/>
    <p:sldId id="473" r:id="rId129"/>
    <p:sldId id="474" r:id="rId130"/>
    <p:sldId id="475" r:id="rId131"/>
    <p:sldId id="476" r:id="rId132"/>
    <p:sldId id="477" r:id="rId133"/>
    <p:sldId id="478" r:id="rId134"/>
    <p:sldId id="349" r:id="rId135"/>
    <p:sldId id="350" r:id="rId136"/>
    <p:sldId id="352" r:id="rId137"/>
    <p:sldId id="353" r:id="rId138"/>
    <p:sldId id="354" r:id="rId139"/>
    <p:sldId id="355" r:id="rId140"/>
    <p:sldId id="356" r:id="rId141"/>
    <p:sldId id="357" r:id="rId142"/>
    <p:sldId id="358" r:id="rId143"/>
    <p:sldId id="359" r:id="rId144"/>
    <p:sldId id="360" r:id="rId145"/>
    <p:sldId id="361" r:id="rId146"/>
    <p:sldId id="362" r:id="rId147"/>
    <p:sldId id="363" r:id="rId148"/>
    <p:sldId id="364" r:id="rId149"/>
    <p:sldId id="365" r:id="rId150"/>
    <p:sldId id="366" r:id="rId151"/>
    <p:sldId id="367" r:id="rId152"/>
    <p:sldId id="368" r:id="rId153"/>
    <p:sldId id="369" r:id="rId154"/>
    <p:sldId id="370" r:id="rId155"/>
    <p:sldId id="371" r:id="rId156"/>
    <p:sldId id="372" r:id="rId157"/>
    <p:sldId id="373" r:id="rId158"/>
    <p:sldId id="374" r:id="rId159"/>
    <p:sldId id="375" r:id="rId160"/>
    <p:sldId id="376" r:id="rId161"/>
    <p:sldId id="377" r:id="rId162"/>
    <p:sldId id="379" r:id="rId163"/>
    <p:sldId id="479" r:id="rId164"/>
    <p:sldId id="480" r:id="rId165"/>
    <p:sldId id="481" r:id="rId166"/>
    <p:sldId id="482" r:id="rId167"/>
    <p:sldId id="483" r:id="rId168"/>
    <p:sldId id="484" r:id="rId169"/>
    <p:sldId id="485" r:id="rId170"/>
    <p:sldId id="486" r:id="rId171"/>
    <p:sldId id="387" r:id="rId172"/>
    <p:sldId id="388" r:id="rId173"/>
    <p:sldId id="389" r:id="rId174"/>
    <p:sldId id="390" r:id="rId175"/>
    <p:sldId id="391" r:id="rId176"/>
    <p:sldId id="392" r:id="rId177"/>
    <p:sldId id="393" r:id="rId178"/>
    <p:sldId id="394" r:id="rId179"/>
    <p:sldId id="395" r:id="rId180"/>
    <p:sldId id="396" r:id="rId181"/>
    <p:sldId id="397" r:id="rId182"/>
    <p:sldId id="398" r:id="rId183"/>
    <p:sldId id="399" r:id="rId184"/>
    <p:sldId id="400" r:id="rId185"/>
    <p:sldId id="401" r:id="rId186"/>
    <p:sldId id="402" r:id="rId187"/>
    <p:sldId id="403" r:id="rId18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91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tableStyles" Target="tableStyle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presProps" Target="presProp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0" Type="http://schemas.openxmlformats.org/officeDocument/2006/relationships/viewProps" Target="view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8D4AE-4611-4AA6-BF1F-74AF17E9180B}" type="datetimeFigureOut">
              <a:rPr lang="en-US" smtClean="0"/>
              <a:pPr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8382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Arial Narrow" pitchFamily="34" charset="0"/>
              </a:rPr>
              <a:t>Hey! </a:t>
            </a:r>
            <a:r>
              <a:rPr lang="en-US" dirty="0" err="1" smtClean="0">
                <a:solidFill>
                  <a:schemeClr val="tx1"/>
                </a:solidFill>
                <a:latin typeface="Arial Narrow" pitchFamily="34" charset="0"/>
              </a:rPr>
              <a:t>Kam</a:t>
            </a:r>
            <a:r>
              <a:rPr lang="en-US" dirty="0" smtClean="0">
                <a:solidFill>
                  <a:schemeClr val="tx1"/>
                </a:solidFill>
                <a:latin typeface="Arial Narrow" pitchFamily="34" charset="0"/>
              </a:rPr>
              <a:t> Jennings here…</a:t>
            </a:r>
            <a:endParaRPr lang="en-US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5" name="Picture 4" descr="IMG_07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990600"/>
            <a:ext cx="424180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Do you see any long tired sales letter forcing you to skim to the bottom?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</a:b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en-US" dirty="0" smtClean="0"/>
              <a:t>videos a </a:t>
            </a:r>
            <a:r>
              <a:rPr lang="en-US" dirty="0" smtClean="0"/>
              <a:t>week (12 </a:t>
            </a:r>
            <a:r>
              <a:rPr lang="en-US" dirty="0" err="1" smtClean="0"/>
              <a:t>vids</a:t>
            </a:r>
            <a:r>
              <a:rPr lang="en-US" dirty="0" smtClean="0"/>
              <a:t>/mo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sz="2800" dirty="0" smtClean="0"/>
              <a:t>Month 1 = </a:t>
            </a:r>
            <a:r>
              <a:rPr lang="en-US" sz="2800" dirty="0" smtClean="0"/>
              <a:t>1,200 </a:t>
            </a:r>
            <a:r>
              <a:rPr lang="en-US" sz="2800" dirty="0" smtClean="0"/>
              <a:t>views = 120 </a:t>
            </a:r>
            <a:r>
              <a:rPr lang="en-US" sz="2800" dirty="0" smtClean="0"/>
              <a:t>subs </a:t>
            </a:r>
            <a:r>
              <a:rPr lang="en-US" sz="2800" dirty="0" smtClean="0"/>
              <a:t>= </a:t>
            </a:r>
            <a:r>
              <a:rPr lang="en-US" sz="2800" b="1" dirty="0" smtClean="0">
                <a:solidFill>
                  <a:srgbClr val="FF0000"/>
                </a:solidFill>
              </a:rPr>
              <a:t>$</a:t>
            </a:r>
            <a:r>
              <a:rPr lang="en-US" sz="2800" b="1" dirty="0" smtClean="0">
                <a:solidFill>
                  <a:srgbClr val="FF0000"/>
                </a:solidFill>
              </a:rPr>
              <a:t>2.40 AR/$162 </a:t>
            </a:r>
            <a:r>
              <a:rPr lang="en-US" sz="2800" b="1" dirty="0" smtClean="0">
                <a:solidFill>
                  <a:srgbClr val="FF0000"/>
                </a:solidFill>
              </a:rPr>
              <a:t>AC</a:t>
            </a:r>
          </a:p>
          <a:p>
            <a:r>
              <a:rPr lang="en-US" sz="2800" dirty="0" smtClean="0"/>
              <a:t>Month </a:t>
            </a:r>
            <a:r>
              <a:rPr lang="en-US" sz="2800" dirty="0" smtClean="0"/>
              <a:t>2 = </a:t>
            </a:r>
            <a:r>
              <a:rPr lang="en-US" sz="2800" dirty="0" smtClean="0"/>
              <a:t>2,400 views </a:t>
            </a:r>
            <a:r>
              <a:rPr lang="en-US" sz="2800" dirty="0" smtClean="0"/>
              <a:t>= </a:t>
            </a:r>
            <a:r>
              <a:rPr lang="en-US" sz="2800" dirty="0" smtClean="0"/>
              <a:t>240 subs = $4.80 AR/$324 AC</a:t>
            </a:r>
          </a:p>
          <a:p>
            <a:r>
              <a:rPr lang="en-US" sz="2800" dirty="0" smtClean="0"/>
              <a:t>Month 3 = 3,600 views = 360 subs = $7.20 AR/$486 AC</a:t>
            </a:r>
          </a:p>
          <a:p>
            <a:r>
              <a:rPr lang="en-US" sz="2800" dirty="0" smtClean="0"/>
              <a:t>Month 4 = 4,800 views = 480 subs = $9.60 AR/$648 AC</a:t>
            </a:r>
          </a:p>
          <a:p>
            <a:r>
              <a:rPr lang="en-US" sz="2800" dirty="0" smtClean="0"/>
              <a:t>Month 5 = 6,000 views = 600 subs = $12.00 AR/$810 AC</a:t>
            </a:r>
          </a:p>
          <a:p>
            <a:r>
              <a:rPr lang="en-US" sz="2800" dirty="0" smtClean="0"/>
              <a:t>Month 6 = 7,200 views = 720 subs = $14.40 AR/$972 AC</a:t>
            </a:r>
          </a:p>
          <a:p>
            <a:r>
              <a:rPr lang="en-US" sz="2800" dirty="0" smtClean="0"/>
              <a:t>Month 7 = 8,400 views = 840 subs = </a:t>
            </a:r>
            <a:r>
              <a:rPr lang="en-US" sz="2800" b="1" dirty="0" smtClean="0">
                <a:solidFill>
                  <a:srgbClr val="FF0000"/>
                </a:solidFill>
              </a:rPr>
              <a:t>$16.80 AR/$1,134 AC</a:t>
            </a:r>
          </a:p>
          <a:p>
            <a:r>
              <a:rPr lang="en-US" sz="2800" dirty="0" smtClean="0"/>
              <a:t>Month 8 = 9,600 views = 960 subs = $19.20 AR/$1,296 AC</a:t>
            </a:r>
          </a:p>
          <a:p>
            <a:r>
              <a:rPr lang="en-US" sz="2800" dirty="0" smtClean="0"/>
              <a:t>Month 9 = 10,800 views = 1080 subs = $</a:t>
            </a:r>
            <a:r>
              <a:rPr lang="en-US" sz="2800" dirty="0" smtClean="0"/>
              <a:t>21.60 </a:t>
            </a:r>
            <a:r>
              <a:rPr lang="en-US" sz="2800" dirty="0" smtClean="0"/>
              <a:t>AR/$1,458 AC</a:t>
            </a:r>
            <a:endParaRPr lang="en-US" sz="2800" dirty="0" smtClean="0"/>
          </a:p>
          <a:p>
            <a:r>
              <a:rPr lang="en-US" sz="2800" dirty="0" smtClean="0"/>
              <a:t>Month 10 = 12,000 views = 1200 subs = $24.00 AR/$1,620 AC</a:t>
            </a:r>
          </a:p>
          <a:p>
            <a:r>
              <a:rPr lang="en-US" sz="2800" dirty="0" smtClean="0"/>
              <a:t>Month 11 = 13,200 views = 1320 subs = $</a:t>
            </a:r>
            <a:r>
              <a:rPr lang="en-US" sz="2800" dirty="0" smtClean="0"/>
              <a:t>26.40 </a:t>
            </a:r>
            <a:r>
              <a:rPr lang="en-US" sz="2800" dirty="0" smtClean="0"/>
              <a:t>AR/$1,782 AC</a:t>
            </a:r>
            <a:endParaRPr lang="en-US" sz="2800" dirty="0" smtClean="0"/>
          </a:p>
          <a:p>
            <a:r>
              <a:rPr lang="en-US" sz="2800" dirty="0" smtClean="0"/>
              <a:t>Month 12 = 14,400 views</a:t>
            </a:r>
            <a:r>
              <a:rPr lang="en-US" sz="2800" dirty="0" smtClean="0"/>
              <a:t> = 1440 subs =  $</a:t>
            </a:r>
            <a:r>
              <a:rPr lang="en-US" sz="2800" dirty="0" smtClean="0"/>
              <a:t>28.80 </a:t>
            </a:r>
            <a:r>
              <a:rPr lang="en-US" sz="2800" dirty="0" smtClean="0"/>
              <a:t>AR/$1,944 AC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Year 2</a:t>
            </a:r>
            <a:r>
              <a:rPr lang="en-US" sz="2800" dirty="0" smtClean="0"/>
              <a:t> Month 1=  13 = 15,600 views = 1560 subs = </a:t>
            </a:r>
            <a:r>
              <a:rPr lang="en-US" sz="2800" b="1" dirty="0" smtClean="0">
                <a:solidFill>
                  <a:srgbClr val="FF0000"/>
                </a:solidFill>
              </a:rPr>
              <a:t>$31.20 AR/$2,106 AC</a:t>
            </a:r>
          </a:p>
          <a:p>
            <a:pPr>
              <a:buNone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This is just an EXAMPLE!!! </a:t>
            </a:r>
            <a:br>
              <a:rPr lang="en-US" dirty="0" smtClean="0"/>
            </a:br>
            <a:r>
              <a:rPr lang="en-US" dirty="0" smtClean="0"/>
              <a:t>(wild assumptions)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You are going to make videos that continue to only generate 100 views a month</a:t>
            </a:r>
            <a:r>
              <a:rPr lang="en-US" sz="2800" dirty="0" smtClean="0"/>
              <a:t> 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You are going to make $2.00 per 1,000 views in ad revenue.  This fluctuates based on your niche and demand for advertising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You know how to pitch an affiliate product in your video</a:t>
            </a: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I want to show you my 12 factors for a successful YouTube Channel but before I do…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743200"/>
            <a:ext cx="83058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Let me show you my personal experience with the power </a:t>
            </a:r>
            <a:r>
              <a:rPr lang="en-US" dirty="0" smtClean="0">
                <a:latin typeface="Arial Narrow" pitchFamily="34" charset="0"/>
              </a:rPr>
              <a:t>of YouTube…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3058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In 2013 I started the </a:t>
            </a:r>
            <a:r>
              <a:rPr lang="en-US" dirty="0" err="1" smtClean="0">
                <a:latin typeface="Arial Narrow" pitchFamily="34" charset="0"/>
              </a:rPr>
              <a:t>zerofatzreturns</a:t>
            </a:r>
            <a:r>
              <a:rPr lang="en-US" dirty="0" smtClean="0">
                <a:latin typeface="Arial Narrow" pitchFamily="34" charset="0"/>
              </a:rPr>
              <a:t> </a:t>
            </a:r>
            <a:r>
              <a:rPr lang="en-US" dirty="0" err="1" smtClean="0">
                <a:latin typeface="Arial Narrow" pitchFamily="34" charset="0"/>
              </a:rPr>
              <a:t>youtube</a:t>
            </a:r>
            <a:r>
              <a:rPr lang="en-US" dirty="0" smtClean="0">
                <a:latin typeface="Arial Narrow" pitchFamily="34" charset="0"/>
              </a:rPr>
              <a:t> channel with a commitment of just 1 video per week.</a:t>
            </a:r>
            <a:endParaRPr lang="en-US" dirty="0">
              <a:latin typeface="Arial Narrow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00400"/>
            <a:ext cx="9144000" cy="3486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zerofatzreturns</a:t>
            </a:r>
            <a:endParaRPr lang="en-US" dirty="0"/>
          </a:p>
        </p:txBody>
      </p:sp>
      <p:pic>
        <p:nvPicPr>
          <p:cNvPr id="4" name="Content Placeholder 3" descr="youtube channel views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371600"/>
            <a:ext cx="8119419" cy="49831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 decided to repeat the process in the health niche.  Still just one video a week on a new channel.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09950"/>
            <a:ext cx="91440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nutribullettime</a:t>
            </a:r>
            <a:r>
              <a:rPr lang="en-US" dirty="0" smtClean="0"/>
              <a:t> stats</a:t>
            </a:r>
            <a:endParaRPr lang="en-US" dirty="0"/>
          </a:p>
        </p:txBody>
      </p:sp>
      <p:pic>
        <p:nvPicPr>
          <p:cNvPr id="4" name="Picture 3" descr="youtube channel views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09178"/>
            <a:ext cx="9144000" cy="5448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32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Where does the real money come from?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vendor revenue on warrior plus for 20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5600" y="3886200"/>
            <a:ext cx="6248400" cy="2823907"/>
          </a:xfrm>
          <a:prstGeom prst="rect">
            <a:avLst/>
          </a:prstGeom>
        </p:spPr>
      </p:pic>
      <p:pic>
        <p:nvPicPr>
          <p:cNvPr id="6" name="Picture 5" descr="affiliate revenue on warrior plus for 20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323564">
            <a:off x="264117" y="969308"/>
            <a:ext cx="7182528" cy="3070547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Impact" pitchFamily="34" charset="0"/>
              </a:rPr>
              <a:t>AFFILIATE MARKETING AND E-LEARNING</a:t>
            </a:r>
            <a:endParaRPr lang="en-US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No.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</a:b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32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And keep in mind that is just revenue for </a:t>
            </a:r>
            <a:r>
              <a:rPr lang="en-US" dirty="0" err="1" smtClean="0"/>
              <a:t>Warriorplus</a:t>
            </a:r>
            <a:r>
              <a:rPr lang="en-US" dirty="0" smtClean="0"/>
              <a:t>.  I also work out of these places…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50233">
            <a:off x="257822" y="4396554"/>
            <a:ext cx="31337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62392">
            <a:off x="3467523" y="4956959"/>
            <a:ext cx="29622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56721">
            <a:off x="6532383" y="4501810"/>
            <a:ext cx="25431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124200"/>
            <a:ext cx="88392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I am not telling you any of this to brag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2766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 just want you to understand how powerful </a:t>
            </a:r>
            <a:r>
              <a:rPr lang="en-US" dirty="0" smtClean="0"/>
              <a:t>YouTube can be and how close to a reality that example was I gave you.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1242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fact is I’m just a normal guy who committed to putting </a:t>
            </a:r>
            <a:r>
              <a:rPr lang="en-US" dirty="0" smtClean="0"/>
              <a:t>videos </a:t>
            </a:r>
            <a:r>
              <a:rPr lang="en-US" dirty="0" smtClean="0"/>
              <a:t>out on my </a:t>
            </a:r>
            <a:r>
              <a:rPr lang="en-US" dirty="0" smtClean="0"/>
              <a:t>channel </a:t>
            </a:r>
            <a:r>
              <a:rPr lang="en-US" dirty="0" smtClean="0"/>
              <a:t>once a week.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1242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When I first started I really didn’t know anything about the power of affiliate </a:t>
            </a:r>
            <a:r>
              <a:rPr lang="en-US" dirty="0" smtClean="0"/>
              <a:t>marketing or what makes a successful YouTube channel.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1242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 sure as heck didn’t know that this thing was going to get more popular than television…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5908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And that is where many of you guys have a serious advantage.  You already get the </a:t>
            </a:r>
            <a:r>
              <a:rPr lang="en-US" dirty="0" smtClean="0"/>
              <a:t>power </a:t>
            </a:r>
            <a:r>
              <a:rPr lang="en-US" dirty="0" smtClean="0"/>
              <a:t>of </a:t>
            </a:r>
            <a:r>
              <a:rPr lang="en-US" dirty="0" smtClean="0"/>
              <a:t>this thing and </a:t>
            </a:r>
            <a:r>
              <a:rPr lang="en-US" dirty="0" smtClean="0"/>
              <a:t>what you can do with </a:t>
            </a:r>
            <a:r>
              <a:rPr lang="en-US" dirty="0" smtClean="0"/>
              <a:t>it.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5908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Your problem </a:t>
            </a:r>
            <a:r>
              <a:rPr lang="en-US" dirty="0" smtClean="0"/>
              <a:t>you have no idea how to unlock the </a:t>
            </a:r>
            <a:r>
              <a:rPr lang="en-US" b="1" dirty="0" smtClean="0">
                <a:solidFill>
                  <a:srgbClr val="FF0000"/>
                </a:solidFill>
              </a:rPr>
              <a:t>POWER</a:t>
            </a:r>
            <a:r>
              <a:rPr lang="en-US" dirty="0" smtClean="0"/>
              <a:t> of YouTube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And look this is my job.  I’ve done a lot of research on it.  I get that many of you: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4525963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Are afraid of being on camera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Don’t know </a:t>
            </a:r>
            <a:r>
              <a:rPr lang="en-US" sz="2800" dirty="0" smtClean="0"/>
              <a:t>what to make videos about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You don’t know how to get people to find your channel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Have tried and failed with </a:t>
            </a:r>
            <a:r>
              <a:rPr lang="en-US" sz="2800" dirty="0" err="1" smtClean="0"/>
              <a:t>youtube</a:t>
            </a:r>
            <a:r>
              <a:rPr lang="en-US" sz="2800" dirty="0" smtClean="0"/>
              <a:t> in the past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Can’t </a:t>
            </a:r>
            <a:r>
              <a:rPr lang="en-US" sz="2800" dirty="0" smtClean="0"/>
              <a:t>figure out how to make money with your videos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Aren’t getting enough views or subscribers to make a difference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Can’t seem to get anyone to care about the videos you have made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Can’t figure out how to get people to watch more than 3 seconds of what you put out and stop thumbs downing your videos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Just feel like it’s too much work to mess with…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914400"/>
            <a:ext cx="88392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Well…that’s where I come it.</a:t>
            </a:r>
            <a:endParaRPr lang="en-US" dirty="0"/>
          </a:p>
        </p:txBody>
      </p:sp>
      <p:pic>
        <p:nvPicPr>
          <p:cNvPr id="4" name="Picture 3" descr="Mediu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43200" y="2075708"/>
            <a:ext cx="3599575" cy="4782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Video works</a:t>
            </a:r>
            <a:r>
              <a:rPr lang="en-US" dirty="0" smtClean="0">
                <a:latin typeface="Arial Narrow" pitchFamily="34" charset="0"/>
              </a:rPr>
              <a:t>.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</a:b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9718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Crash The Party is divided into 12 Modules, 1 for each factor that you need to learn…</a:t>
            </a:r>
            <a:endParaRPr lang="en-US" dirty="0"/>
          </a:p>
        </p:txBody>
      </p:sp>
      <p:pic>
        <p:nvPicPr>
          <p:cNvPr id="4" name="Picture 3" descr="Mediu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5200" y="304800"/>
            <a:ext cx="2064774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590800"/>
            <a:ext cx="88392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What are they?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b="1" dirty="0" smtClean="0">
                <a:solidFill>
                  <a:srgbClr val="FF0000"/>
                </a:solidFill>
                <a:latin typeface="Arial Narrow" pitchFamily="34" charset="0"/>
              </a:rPr>
              <a:t>(</a:t>
            </a:r>
            <a:r>
              <a:rPr lang="en-US" sz="2000" b="1" dirty="0" smtClean="0">
                <a:solidFill>
                  <a:srgbClr val="FF0000"/>
                </a:solidFill>
                <a:latin typeface="Arial Narrow" pitchFamily="34" charset="0"/>
              </a:rPr>
              <a:t>And yes these are the 12 factors that you need to master to dominate </a:t>
            </a:r>
            <a:r>
              <a:rPr lang="en-US" sz="2000" b="1" dirty="0" err="1" smtClean="0">
                <a:solidFill>
                  <a:srgbClr val="FF0000"/>
                </a:solidFill>
                <a:latin typeface="Arial Narrow" pitchFamily="34" charset="0"/>
              </a:rPr>
              <a:t>youtube</a:t>
            </a:r>
            <a:r>
              <a:rPr lang="en-US" sz="2000" b="1" dirty="0" smtClean="0">
                <a:solidFill>
                  <a:srgbClr val="FF0000"/>
                </a:solidFill>
                <a:latin typeface="Arial Narrow" pitchFamily="34" charset="0"/>
              </a:rPr>
              <a:t>)</a:t>
            </a:r>
            <a:endParaRPr lang="en-US" sz="20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CONTENT STRATEGY</a:t>
            </a:r>
          </a:p>
          <a:p>
            <a:endParaRPr lang="en-US" dirty="0"/>
          </a:p>
        </p:txBody>
      </p:sp>
      <p:pic>
        <p:nvPicPr>
          <p:cNvPr id="4" name="Picture 3" descr="Mediu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34200" y="76200"/>
            <a:ext cx="2064774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CONTENT STRATEGY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VIEWS </a:t>
            </a:r>
          </a:p>
          <a:p>
            <a:endParaRPr lang="en-US" dirty="0"/>
          </a:p>
        </p:txBody>
      </p:sp>
      <p:pic>
        <p:nvPicPr>
          <p:cNvPr id="4" name="Picture 3" descr="Mediu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34200" y="76200"/>
            <a:ext cx="2064774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CONTENT STRATEGY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VIEWS 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LIKES </a:t>
            </a:r>
          </a:p>
          <a:p>
            <a:endParaRPr lang="en-US" dirty="0"/>
          </a:p>
        </p:txBody>
      </p:sp>
      <p:pic>
        <p:nvPicPr>
          <p:cNvPr id="4" name="Picture 3" descr="Mediu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34200" y="76200"/>
            <a:ext cx="2064774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CONTENT STRATEGY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VIEWS 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LIKES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SUBSCRIBERS </a:t>
            </a:r>
          </a:p>
          <a:p>
            <a:endParaRPr lang="en-US" dirty="0"/>
          </a:p>
        </p:txBody>
      </p:sp>
      <p:pic>
        <p:nvPicPr>
          <p:cNvPr id="4" name="Picture 3" descr="Mediu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34200" y="76200"/>
            <a:ext cx="2064774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CONTENT STRATEGY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VIEWS 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LIKES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SUBSCRIBERS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CHANNEL OPTIMIZATION</a:t>
            </a:r>
          </a:p>
          <a:p>
            <a:endParaRPr lang="en-US" dirty="0"/>
          </a:p>
        </p:txBody>
      </p:sp>
      <p:pic>
        <p:nvPicPr>
          <p:cNvPr id="4" name="Picture 3" descr="Mediu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34200" y="76200"/>
            <a:ext cx="2064774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CONTENT STRATEGY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VIEWS 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LIKES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SUBSCRIBERS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CHANNEL OPTIMIZATION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COMMENTS </a:t>
            </a:r>
          </a:p>
          <a:p>
            <a:endParaRPr lang="en-US" dirty="0"/>
          </a:p>
        </p:txBody>
      </p:sp>
      <p:pic>
        <p:nvPicPr>
          <p:cNvPr id="4" name="Picture 3" descr="Mediu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34200" y="76200"/>
            <a:ext cx="2064774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CONTENT STRATEGY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VIEWS 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LIKES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SUBSCRIBERS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CHANNEL OPTIMIZATION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COMMENTS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SHARING</a:t>
            </a:r>
          </a:p>
          <a:p>
            <a:endParaRPr lang="en-US" dirty="0"/>
          </a:p>
        </p:txBody>
      </p:sp>
      <p:pic>
        <p:nvPicPr>
          <p:cNvPr id="4" name="Picture 3" descr="Mediu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34200" y="76200"/>
            <a:ext cx="2064774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CONTENT STRATEGY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VIEWS 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LIKES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SUBSCRIBERS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CHANNEL OPTIMIZATION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COMMENTS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SHARING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CONTENT OPTIMIZATION</a:t>
            </a:r>
          </a:p>
          <a:p>
            <a:endParaRPr lang="en-US" dirty="0"/>
          </a:p>
        </p:txBody>
      </p:sp>
      <p:pic>
        <p:nvPicPr>
          <p:cNvPr id="4" name="Picture 3" descr="Mediu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34200" y="76200"/>
            <a:ext cx="2064774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It’s how we build </a:t>
            </a:r>
            <a:r>
              <a:rPr lang="en-US" dirty="0" smtClean="0">
                <a:latin typeface="Arial Narrow" pitchFamily="34" charset="0"/>
              </a:rPr>
              <a:t>audiences faster.  </a:t>
            </a:r>
            <a:r>
              <a:rPr lang="en-US" dirty="0" smtClean="0">
                <a:latin typeface="Arial Narrow" pitchFamily="34" charset="0"/>
              </a:rPr>
              <a:t>It’s how we </a:t>
            </a:r>
            <a:r>
              <a:rPr lang="en-US" dirty="0" smtClean="0">
                <a:latin typeface="Arial Narrow" pitchFamily="34" charset="0"/>
              </a:rPr>
              <a:t>engage our prospects more effectively</a:t>
            </a:r>
            <a:r>
              <a:rPr lang="en-US" dirty="0" smtClean="0">
                <a:latin typeface="Arial Narrow" pitchFamily="34" charset="0"/>
              </a:rPr>
              <a:t>.  </a:t>
            </a:r>
            <a:r>
              <a:rPr lang="en-US" dirty="0" smtClean="0">
                <a:latin typeface="Arial Narrow" pitchFamily="34" charset="0"/>
              </a:rPr>
              <a:t>It’s how we make </a:t>
            </a:r>
            <a:r>
              <a:rPr lang="en-US" dirty="0" smtClean="0">
                <a:latin typeface="Arial Narrow" pitchFamily="34" charset="0"/>
              </a:rPr>
              <a:t>more money 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PERIOD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</a:b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CONTENT STRATEGY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VIEWS 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LIKES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SUBSCRIBERS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CHANNEL OPTIMIZATION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COMMENTS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SHARING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CONTENT OPTIMIZATION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WATCH TIME</a:t>
            </a:r>
          </a:p>
          <a:p>
            <a:endParaRPr lang="en-US" dirty="0"/>
          </a:p>
        </p:txBody>
      </p:sp>
      <p:pic>
        <p:nvPicPr>
          <p:cNvPr id="4" name="Picture 3" descr="Mediu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34200" y="76200"/>
            <a:ext cx="2064774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CONTENT STRATEGY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VIEWS 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LIKES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SUBSCRIBERS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CHANNEL OPTIMIZATION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COMMENTS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SHARING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CONTENT OPTIMIZATION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WATCH TIME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SCALING AND SUSTAINABILITY</a:t>
            </a:r>
          </a:p>
          <a:p>
            <a:endParaRPr lang="en-US" dirty="0"/>
          </a:p>
        </p:txBody>
      </p:sp>
      <p:pic>
        <p:nvPicPr>
          <p:cNvPr id="4" name="Picture 3" descr="Mediu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34200" y="76200"/>
            <a:ext cx="2064774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CONTENT STRATEGY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VIEWS 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LIKES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SUBSCRIBERS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CHANNEL OPTIMIZATION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COMMENTS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SHARING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CONTENT OPTIMIZATION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WATCH TIME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SCALING AND SUSTAINABILITY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SCARED </a:t>
            </a:r>
            <a:r>
              <a:rPr lang="en-US" dirty="0" smtClean="0">
                <a:latin typeface="Roboto Cn" pitchFamily="2" charset="0"/>
                <a:ea typeface="Roboto Cn" pitchFamily="2" charset="0"/>
              </a:rPr>
              <a:t>TO BE ON CAMERA</a:t>
            </a:r>
          </a:p>
          <a:p>
            <a:endParaRPr lang="en-US" dirty="0"/>
          </a:p>
        </p:txBody>
      </p:sp>
      <p:pic>
        <p:nvPicPr>
          <p:cNvPr id="4" name="Picture 3" descr="Mediu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34200" y="76200"/>
            <a:ext cx="2064774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CONTENT STRATEGY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VIEWS 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LIKES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SUBSCRIBERS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CHANNEL OPTIMIZATION</a:t>
            </a:r>
          </a:p>
          <a:p>
            <a:pPr marL="514350" lvl="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COMMENTS 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MORE SHARING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CONTENT OPTIMIZATION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WATCH TIME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SCALING AND SUSTAINABILITY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SCARED TO BE ON CAMERA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dirty="0" smtClean="0">
                <a:latin typeface="Roboto Cn" pitchFamily="2" charset="0"/>
                <a:ea typeface="Roboto Cn" pitchFamily="2" charset="0"/>
              </a:rPr>
              <a:t>MAKING MONEY</a:t>
            </a:r>
          </a:p>
          <a:p>
            <a:endParaRPr lang="en-US" dirty="0"/>
          </a:p>
        </p:txBody>
      </p:sp>
      <p:pic>
        <p:nvPicPr>
          <p:cNvPr id="4" name="Picture 3" descr="Mediu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34200" y="76200"/>
            <a:ext cx="2064774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5908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Not only am I going to give you </a:t>
            </a:r>
            <a:r>
              <a:rPr lang="en-US" b="1" dirty="0" smtClean="0">
                <a:solidFill>
                  <a:srgbClr val="FF0000"/>
                </a:solidFill>
              </a:rPr>
              <a:t>the blueprint</a:t>
            </a:r>
            <a:r>
              <a:rPr lang="en-US" dirty="0" smtClean="0"/>
              <a:t> </a:t>
            </a:r>
            <a:r>
              <a:rPr lang="en-US" dirty="0" smtClean="0"/>
              <a:t>to WIN on YouTube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819400"/>
            <a:ext cx="9144000" cy="1393825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B0F0"/>
                </a:solidFill>
                <a:latin typeface="Arial Black" pitchFamily="34" charset="0"/>
              </a:rPr>
              <a:t>I AM GOING TO GIVE YOU </a:t>
            </a:r>
            <a:r>
              <a:rPr lang="en-US" sz="3200" b="1" dirty="0" smtClean="0">
                <a:solidFill>
                  <a:srgbClr val="00B0F0"/>
                </a:solidFill>
                <a:latin typeface="Arial Black" pitchFamily="34" charset="0"/>
              </a:rPr>
              <a:t>A </a:t>
            </a:r>
            <a:r>
              <a:rPr lang="en-US" sz="3200" b="1" dirty="0" smtClean="0">
                <a:solidFill>
                  <a:srgbClr val="00B0F0"/>
                </a:solidFill>
                <a:latin typeface="Arial Black" pitchFamily="34" charset="0"/>
              </a:rPr>
              <a:t>VERY SPECIAL TRAINING THAT SHOWS YOU EXACTLY HOW TO DO AFFILIATE MARKETING WITH VIDEO!</a:t>
            </a:r>
            <a:endParaRPr lang="en-US" sz="3200" b="1" dirty="0">
              <a:solidFill>
                <a:srgbClr val="00B0F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362200"/>
            <a:ext cx="88392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That’s </a:t>
            </a:r>
            <a:r>
              <a:rPr lang="en-US" sz="3600" dirty="0" smtClean="0"/>
              <a:t>a </a:t>
            </a:r>
            <a:r>
              <a:rPr lang="en-US" sz="3600" dirty="0" smtClean="0"/>
              <a:t>step by step </a:t>
            </a:r>
            <a:r>
              <a:rPr lang="en-US" sz="3600" b="1" dirty="0" smtClean="0">
                <a:solidFill>
                  <a:srgbClr val="FF0000"/>
                </a:solidFill>
              </a:rPr>
              <a:t>video </a:t>
            </a:r>
            <a:r>
              <a:rPr lang="en-US" sz="3600" b="1" dirty="0" smtClean="0">
                <a:solidFill>
                  <a:srgbClr val="FF0000"/>
                </a:solidFill>
              </a:rPr>
              <a:t>walk through</a:t>
            </a:r>
            <a:r>
              <a:rPr lang="en-US" sz="3600" dirty="0" smtClean="0"/>
              <a:t> </a:t>
            </a:r>
            <a:r>
              <a:rPr lang="en-US" sz="3600" dirty="0" smtClean="0"/>
              <a:t>where I </a:t>
            </a:r>
            <a:r>
              <a:rPr lang="en-US" sz="3600" dirty="0" smtClean="0"/>
              <a:t>show you exactly how to make money with video and affiliate marketing…</a:t>
            </a:r>
            <a:endParaRPr lang="en-US" sz="3600" dirty="0"/>
          </a:p>
        </p:txBody>
      </p:sp>
      <p:pic>
        <p:nvPicPr>
          <p:cNvPr id="12290" name="Picture 2" descr="C:\Users\Kam Jennings\Desktop\Epic Conversions\Courses\The Affiliate Agenda\The Affiliate Agenda COVE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4191000"/>
            <a:ext cx="3200400" cy="24001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514600"/>
            <a:ext cx="88392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I </a:t>
            </a:r>
            <a:r>
              <a:rPr lang="en-US" sz="3600" dirty="0" smtClean="0"/>
              <a:t>am going to show </a:t>
            </a:r>
            <a:r>
              <a:rPr lang="en-US" sz="3600" dirty="0" smtClean="0"/>
              <a:t>you </a:t>
            </a:r>
            <a:r>
              <a:rPr lang="en-US" sz="3600" dirty="0" smtClean="0"/>
              <a:t>a promotion where I earned $739 in 6 days with 6 simple videos.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667000"/>
            <a:ext cx="88392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I’m going to show you what I did, how I did it and why, so that you can re-create it yourself and even improve upon it.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514600"/>
            <a:ext cx="88392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I don’t just want to show you the strategies.  I want you to see why and how this works.  Why this matters.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…and without </a:t>
            </a:r>
            <a:r>
              <a:rPr lang="en-US" dirty="0" smtClean="0">
                <a:latin typeface="Arial Narrow" pitchFamily="34" charset="0"/>
              </a:rPr>
              <a:t>it…everything gets harder and takes longer.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667000"/>
            <a:ext cx="8839200" cy="1143000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00B0F0"/>
                </a:solidFill>
                <a:latin typeface="Arial Black" pitchFamily="34" charset="0"/>
              </a:rPr>
              <a:t>Listen…</a:t>
            </a:r>
            <a:br>
              <a:rPr lang="en-US" sz="3600" dirty="0" smtClean="0">
                <a:solidFill>
                  <a:srgbClr val="00B0F0"/>
                </a:solidFill>
                <a:latin typeface="Arial Black" pitchFamily="34" charset="0"/>
              </a:rPr>
            </a:br>
            <a:r>
              <a:rPr lang="en-US" sz="3600" dirty="0" smtClean="0">
                <a:solidFill>
                  <a:srgbClr val="00B0F0"/>
                </a:solidFill>
                <a:latin typeface="Arial Black" pitchFamily="34" charset="0"/>
              </a:rPr>
              <a:t> The stuff I teach inside </a:t>
            </a:r>
            <a:r>
              <a:rPr lang="en-US" sz="3600" dirty="0" smtClean="0">
                <a:solidFill>
                  <a:srgbClr val="00B0F0"/>
                </a:solidFill>
                <a:latin typeface="Arial Black" pitchFamily="34" charset="0"/>
              </a:rPr>
              <a:t>Crash The Party </a:t>
            </a:r>
            <a:r>
              <a:rPr lang="en-US" sz="3600" dirty="0" smtClean="0">
                <a:solidFill>
                  <a:srgbClr val="00B0F0"/>
                </a:solidFill>
                <a:latin typeface="Arial Black" pitchFamily="34" charset="0"/>
              </a:rPr>
              <a:t>IS the fastest </a:t>
            </a:r>
            <a:r>
              <a:rPr lang="en-US" sz="3600" dirty="0" smtClean="0">
                <a:solidFill>
                  <a:srgbClr val="00B0F0"/>
                </a:solidFill>
                <a:latin typeface="Arial Black" pitchFamily="34" charset="0"/>
              </a:rPr>
              <a:t>most sustainable </a:t>
            </a:r>
            <a:r>
              <a:rPr lang="en-US" sz="3600" dirty="0" smtClean="0">
                <a:solidFill>
                  <a:srgbClr val="00B0F0"/>
                </a:solidFill>
                <a:latin typeface="Arial Black" pitchFamily="34" charset="0"/>
              </a:rPr>
              <a:t>way to </a:t>
            </a:r>
            <a:r>
              <a:rPr lang="en-US" sz="3600" dirty="0" smtClean="0">
                <a:solidFill>
                  <a:srgbClr val="00B0F0"/>
                </a:solidFill>
                <a:latin typeface="Arial Black" pitchFamily="34" charset="0"/>
              </a:rPr>
              <a:t>build a real audience </a:t>
            </a:r>
            <a:r>
              <a:rPr lang="en-US" sz="3600" dirty="0" smtClean="0">
                <a:solidFill>
                  <a:srgbClr val="00B0F0"/>
                </a:solidFill>
                <a:latin typeface="Arial Black" pitchFamily="34" charset="0"/>
              </a:rPr>
              <a:t>that </a:t>
            </a:r>
            <a:r>
              <a:rPr lang="en-US" sz="3600" dirty="0" smtClean="0">
                <a:solidFill>
                  <a:srgbClr val="00B0F0"/>
                </a:solidFill>
                <a:latin typeface="Arial Black" pitchFamily="34" charset="0"/>
              </a:rPr>
              <a:t>cares about what you have to say and pays you money regularly… </a:t>
            </a:r>
            <a:br>
              <a:rPr lang="en-US" sz="3600" dirty="0" smtClean="0">
                <a:solidFill>
                  <a:srgbClr val="00B0F0"/>
                </a:solidFill>
                <a:latin typeface="Arial Black" pitchFamily="34" charset="0"/>
              </a:rPr>
            </a:br>
            <a:r>
              <a:rPr lang="en-US" sz="3600" dirty="0" smtClean="0">
                <a:solidFill>
                  <a:srgbClr val="00B0F0"/>
                </a:solidFill>
                <a:latin typeface="Arial Black" pitchFamily="34" charset="0"/>
              </a:rPr>
              <a:t>and </a:t>
            </a:r>
            <a:r>
              <a:rPr lang="en-US" sz="3600" dirty="0" smtClean="0">
                <a:solidFill>
                  <a:srgbClr val="00B0F0"/>
                </a:solidFill>
                <a:latin typeface="Arial Black" pitchFamily="34" charset="0"/>
              </a:rPr>
              <a:t>that’s it.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590800"/>
            <a:ext cx="88392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It would be fair to charge $997 for this blueprint.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I know the value of what I teach and what I do.  I know how important mastering this is.  I’ve shown you in a few simple examples.  I could go on and on…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Kam Jennings\AppData\Local\Microsoft\Windows\INetCache\IE\UM047PRO\Youtube-logo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1206" y="178206"/>
            <a:ext cx="6501588" cy="650158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Number 1 hangout on the internet.</a:t>
            </a:r>
            <a:endParaRPr lang="en-US" sz="32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I’m not trying to bleed you dry on this though.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I want you to win.  Let’s make it easy.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You’re not paying $997 for this.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Not $497…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Not even $97…</a:t>
            </a:r>
            <a:br>
              <a:rPr lang="en-US" sz="3200" dirty="0" smtClean="0"/>
            </a:br>
            <a:r>
              <a:rPr lang="en-US" sz="3200" dirty="0" smtClean="0"/>
              <a:t>And yeah </a:t>
            </a:r>
            <a:r>
              <a:rPr lang="en-US" sz="3200" dirty="0" smtClean="0"/>
              <a:t>that </a:t>
            </a:r>
            <a:r>
              <a:rPr lang="en-US" sz="3200" dirty="0" smtClean="0"/>
              <a:t>puts me </a:t>
            </a:r>
            <a:r>
              <a:rPr lang="en-US" sz="3200" dirty="0" smtClean="0"/>
              <a:t>square in the territory of </a:t>
            </a:r>
            <a:r>
              <a:rPr lang="en-US" sz="3200" dirty="0" smtClean="0"/>
              <a:t>putting in more work than what I will get back from </a:t>
            </a:r>
            <a:r>
              <a:rPr lang="en-US" sz="3200" dirty="0" smtClean="0"/>
              <a:t>teaching you this stuff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I don’t care.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BUT…I get that video is not easy for everyone.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I’m starting this course at 7 </a:t>
            </a:r>
            <a:r>
              <a:rPr lang="en-US" sz="3200" dirty="0" smtClean="0"/>
              <a:t>bones.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I’ll increase the price by 5 cents each sale for 4 days.  It’s a launch week special.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After that I’m setting the course at </a:t>
            </a:r>
            <a:r>
              <a:rPr lang="en-US" sz="3200" dirty="0" smtClean="0"/>
              <a:t>$27.  </a:t>
            </a:r>
            <a:r>
              <a:rPr lang="en-US" sz="3200" dirty="0" smtClean="0"/>
              <a:t>Still an incredible deal, just not launch week incredible.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Now look, in a moment I’m going to give you a call to action…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I want you to invest in your business here.  </a:t>
            </a:r>
            <a:br>
              <a:rPr lang="en-US" sz="3200" dirty="0" smtClean="0"/>
            </a:br>
            <a:r>
              <a:rPr lang="en-US" sz="3200" dirty="0" smtClean="0"/>
              <a:t>YouTube is more popular than television right now and you can do it for free.  </a:t>
            </a:r>
            <a:br>
              <a:rPr lang="en-US" sz="3200" dirty="0" smtClean="0"/>
            </a:br>
            <a:r>
              <a:rPr lang="en-US" sz="3200" dirty="0" smtClean="0"/>
              <a:t>It’s worth your time to learn.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Video is the best way to grow </a:t>
            </a:r>
            <a:r>
              <a:rPr lang="en-US" sz="3200" dirty="0" smtClean="0"/>
              <a:t>audience.  It’s </a:t>
            </a:r>
            <a:r>
              <a:rPr lang="en-US" sz="3200" dirty="0" smtClean="0"/>
              <a:t>the fastest way to build trust.  </a:t>
            </a:r>
            <a:r>
              <a:rPr lang="en-US" sz="3200" dirty="0" smtClean="0"/>
              <a:t>It’s </a:t>
            </a:r>
            <a:r>
              <a:rPr lang="en-US" sz="3200" dirty="0" smtClean="0"/>
              <a:t>the most effective way we have to make </a:t>
            </a:r>
            <a:r>
              <a:rPr lang="en-US" sz="3200" dirty="0" smtClean="0"/>
              <a:t>money period.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Building a rock solid audience on the most dominant platform in the world is a no brainer.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I am going to leave </a:t>
            </a:r>
            <a:r>
              <a:rPr lang="en-US" sz="3200" dirty="0" smtClean="0"/>
              <a:t>Crash the Party at </a:t>
            </a:r>
            <a:r>
              <a:rPr lang="en-US" sz="3200" dirty="0" smtClean="0"/>
              <a:t>$27 and if you look at it over the course of one year…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 Black" pitchFamily="34" charset="0"/>
              </a:rPr>
              <a:t>THAT’S LESS THAN .08 CENTS A DAY!!!</a:t>
            </a:r>
            <a:endParaRPr lang="en-US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latin typeface="+mn-lt"/>
              </a:rPr>
              <a:t>Would you be willing to invest .08 cents a day over the course of one year for even a chance to vastly improve your life FOREVER?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I get that some of you don’t want to be on camera…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latin typeface="+mn-lt"/>
              </a:rPr>
              <a:t>I would.  And have.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0480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 </a:t>
            </a:r>
            <a:r>
              <a:rPr lang="en-US" sz="2800" b="1" i="1" dirty="0" smtClean="0"/>
              <a:t>Ideas are cheap. Ideas are easy. Ideas are common. Everybody has ideas. Ideas are highly, highly overvalued. Execution is all that matters. 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			</a:t>
            </a:r>
            <a:r>
              <a:rPr lang="en-US" sz="2400" dirty="0" smtClean="0"/>
              <a:t>- </a:t>
            </a:r>
            <a:r>
              <a:rPr lang="en-US" sz="2400" b="1" i="1" dirty="0" smtClean="0"/>
              <a:t>Casey </a:t>
            </a:r>
            <a:r>
              <a:rPr lang="en-US" sz="2400" b="1" i="1" dirty="0" err="1" smtClean="0"/>
              <a:t>Neistat</a:t>
            </a:r>
            <a:r>
              <a:rPr lang="en-US" sz="2400" b="1" i="1" dirty="0" smtClean="0"/>
              <a:t> 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Today inside </a:t>
            </a:r>
            <a:r>
              <a:rPr lang="en-US" b="1" dirty="0" smtClean="0">
                <a:solidFill>
                  <a:srgbClr val="FF0000"/>
                </a:solidFill>
              </a:rPr>
              <a:t>Crash The Party </a:t>
            </a:r>
            <a:r>
              <a:rPr lang="en-US" dirty="0" smtClean="0"/>
              <a:t>you’re going to be </a:t>
            </a:r>
            <a:r>
              <a:rPr lang="en-US" dirty="0" smtClean="0"/>
              <a:t>instantly getting the secrets to: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do YouTube videos if your afraid to be on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Today inside </a:t>
            </a:r>
            <a:r>
              <a:rPr lang="en-US" b="1" dirty="0" smtClean="0">
                <a:solidFill>
                  <a:srgbClr val="FF0000"/>
                </a:solidFill>
              </a:rPr>
              <a:t>Crash The Party </a:t>
            </a:r>
            <a:r>
              <a:rPr lang="en-US" dirty="0" smtClean="0"/>
              <a:t>you’re going to be </a:t>
            </a:r>
            <a:r>
              <a:rPr lang="en-US" dirty="0" smtClean="0"/>
              <a:t>instantly getting the secrets to: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do YouTube videos if your afraid to be on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quickly find topics to make videos about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Today inside </a:t>
            </a:r>
            <a:r>
              <a:rPr lang="en-US" b="1" dirty="0" smtClean="0">
                <a:solidFill>
                  <a:srgbClr val="FF0000"/>
                </a:solidFill>
              </a:rPr>
              <a:t>Crash The Party </a:t>
            </a:r>
            <a:r>
              <a:rPr lang="en-US" dirty="0" smtClean="0"/>
              <a:t>you’re going to be </a:t>
            </a:r>
            <a:r>
              <a:rPr lang="en-US" dirty="0" smtClean="0"/>
              <a:t>instantly getting the secrets to: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do YouTube videos if your afraid to be on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quickly find topics to make videos about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</a:t>
            </a:r>
            <a:r>
              <a:rPr lang="en-US" sz="2800" dirty="0" smtClean="0"/>
              <a:t>to get people to find your </a:t>
            </a:r>
            <a:r>
              <a:rPr lang="en-US" sz="2800" dirty="0" smtClean="0"/>
              <a:t>channel quickly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Today inside </a:t>
            </a:r>
            <a:r>
              <a:rPr lang="en-US" b="1" dirty="0" smtClean="0">
                <a:solidFill>
                  <a:srgbClr val="FF0000"/>
                </a:solidFill>
              </a:rPr>
              <a:t>Crash The Party </a:t>
            </a:r>
            <a:r>
              <a:rPr lang="en-US" dirty="0" smtClean="0"/>
              <a:t>you’re going to be </a:t>
            </a:r>
            <a:r>
              <a:rPr lang="en-US" dirty="0" smtClean="0"/>
              <a:t>instantly getting the secrets to: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do YouTube videos if your afraid to be on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quickly find topics to make videos about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</a:t>
            </a:r>
            <a:r>
              <a:rPr lang="en-US" sz="2800" dirty="0" smtClean="0"/>
              <a:t>to get people to find your </a:t>
            </a:r>
            <a:r>
              <a:rPr lang="en-US" sz="2800" dirty="0" smtClean="0"/>
              <a:t>channel quickly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finally win with YouTube even if you have tried in the past and failed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Today inside </a:t>
            </a:r>
            <a:r>
              <a:rPr lang="en-US" b="1" dirty="0" smtClean="0">
                <a:solidFill>
                  <a:srgbClr val="FF0000"/>
                </a:solidFill>
              </a:rPr>
              <a:t>Crash The Party </a:t>
            </a:r>
            <a:r>
              <a:rPr lang="en-US" dirty="0" smtClean="0"/>
              <a:t>you’re going to be </a:t>
            </a:r>
            <a:r>
              <a:rPr lang="en-US" dirty="0" smtClean="0"/>
              <a:t>instantly getting the secrets to: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do YouTube videos if your afraid to be on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quickly find topics to make videos about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</a:t>
            </a:r>
            <a:r>
              <a:rPr lang="en-US" sz="2800" dirty="0" smtClean="0"/>
              <a:t>to get people to find your </a:t>
            </a:r>
            <a:r>
              <a:rPr lang="en-US" sz="2800" dirty="0" smtClean="0"/>
              <a:t>channel quickly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finally win with YouTube even if you have tried in the past and failed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</a:t>
            </a:r>
            <a:r>
              <a:rPr lang="en-US" sz="2800" dirty="0" smtClean="0"/>
              <a:t>to make money with your videos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Today inside </a:t>
            </a:r>
            <a:r>
              <a:rPr lang="en-US" b="1" dirty="0" smtClean="0">
                <a:solidFill>
                  <a:srgbClr val="FF0000"/>
                </a:solidFill>
              </a:rPr>
              <a:t>Crash The Party </a:t>
            </a:r>
            <a:r>
              <a:rPr lang="en-US" dirty="0" smtClean="0"/>
              <a:t>you’re going to be </a:t>
            </a:r>
            <a:r>
              <a:rPr lang="en-US" dirty="0" smtClean="0"/>
              <a:t>instantly getting the secrets to: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do YouTube videos if your afraid to be on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quickly find topics to make videos about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</a:t>
            </a:r>
            <a:r>
              <a:rPr lang="en-US" sz="2800" dirty="0" smtClean="0"/>
              <a:t>to get people to find your </a:t>
            </a:r>
            <a:r>
              <a:rPr lang="en-US" sz="2800" dirty="0" smtClean="0"/>
              <a:t>channel quickly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finally win with YouTube even if you have tried in the past and failed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</a:t>
            </a:r>
            <a:r>
              <a:rPr lang="en-US" sz="2800" dirty="0" smtClean="0"/>
              <a:t>to make money with your videos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get </a:t>
            </a:r>
            <a:r>
              <a:rPr lang="en-US" sz="2800" dirty="0" smtClean="0"/>
              <a:t>enough views </a:t>
            </a:r>
            <a:r>
              <a:rPr lang="en-US" sz="2800" b="1" dirty="0" smtClean="0"/>
              <a:t>AND </a:t>
            </a:r>
            <a:r>
              <a:rPr lang="en-US" sz="2800" dirty="0" smtClean="0"/>
              <a:t>subscribers to make a difference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Today inside </a:t>
            </a:r>
            <a:r>
              <a:rPr lang="en-US" b="1" dirty="0" smtClean="0">
                <a:solidFill>
                  <a:srgbClr val="FF0000"/>
                </a:solidFill>
              </a:rPr>
              <a:t>Crash The Party </a:t>
            </a:r>
            <a:r>
              <a:rPr lang="en-US" dirty="0" smtClean="0"/>
              <a:t>you’re going to be </a:t>
            </a:r>
            <a:r>
              <a:rPr lang="en-US" dirty="0" smtClean="0"/>
              <a:t>instantly getting the secrets to: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4525963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do YouTube videos if your afraid to be on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quickly find topics to make videos about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</a:t>
            </a:r>
            <a:r>
              <a:rPr lang="en-US" sz="2800" dirty="0" smtClean="0"/>
              <a:t>to get people to find your </a:t>
            </a:r>
            <a:r>
              <a:rPr lang="en-US" sz="2800" dirty="0" smtClean="0"/>
              <a:t>channel quickly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finally win with YouTube even if you have tried in the past and failed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</a:t>
            </a:r>
            <a:r>
              <a:rPr lang="en-US" sz="2800" dirty="0" smtClean="0"/>
              <a:t>to make money with your videos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get </a:t>
            </a:r>
            <a:r>
              <a:rPr lang="en-US" sz="2800" dirty="0" smtClean="0"/>
              <a:t>enough views </a:t>
            </a:r>
            <a:r>
              <a:rPr lang="en-US" sz="2800" b="1" dirty="0" smtClean="0"/>
              <a:t>AND </a:t>
            </a:r>
            <a:r>
              <a:rPr lang="en-US" sz="2800" dirty="0" smtClean="0"/>
              <a:t>subscribers to make a difference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</a:t>
            </a:r>
            <a:r>
              <a:rPr lang="en-US" sz="2800" dirty="0" smtClean="0"/>
              <a:t>get </a:t>
            </a:r>
            <a:r>
              <a:rPr lang="en-US" sz="2800" dirty="0" smtClean="0"/>
              <a:t>people </a:t>
            </a:r>
            <a:r>
              <a:rPr lang="en-US" sz="2800" dirty="0" smtClean="0"/>
              <a:t>to care about the videos you have made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Today inside </a:t>
            </a:r>
            <a:r>
              <a:rPr lang="en-US" b="1" dirty="0" smtClean="0">
                <a:solidFill>
                  <a:srgbClr val="FF0000"/>
                </a:solidFill>
              </a:rPr>
              <a:t>Crash The Party </a:t>
            </a:r>
            <a:r>
              <a:rPr lang="en-US" dirty="0" smtClean="0"/>
              <a:t>you’re going to be </a:t>
            </a:r>
            <a:r>
              <a:rPr lang="en-US" dirty="0" smtClean="0"/>
              <a:t>instantly getting the secrets to: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4525963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do YouTube videos if your afraid to be on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quickly find topics to make videos about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</a:t>
            </a:r>
            <a:r>
              <a:rPr lang="en-US" sz="2800" dirty="0" smtClean="0"/>
              <a:t>to get people to find your </a:t>
            </a:r>
            <a:r>
              <a:rPr lang="en-US" sz="2800" dirty="0" smtClean="0"/>
              <a:t>channel quickly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finally win with YouTube even if you have tried in the past and failed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</a:t>
            </a:r>
            <a:r>
              <a:rPr lang="en-US" sz="2800" dirty="0" smtClean="0"/>
              <a:t>to make money with your videos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get </a:t>
            </a:r>
            <a:r>
              <a:rPr lang="en-US" sz="2800" dirty="0" smtClean="0"/>
              <a:t>enough views </a:t>
            </a:r>
            <a:r>
              <a:rPr lang="en-US" sz="2800" b="1" dirty="0" smtClean="0"/>
              <a:t>AND </a:t>
            </a:r>
            <a:r>
              <a:rPr lang="en-US" sz="2800" dirty="0" smtClean="0"/>
              <a:t>subscribers to make a difference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</a:t>
            </a:r>
            <a:r>
              <a:rPr lang="en-US" sz="2800" dirty="0" smtClean="0"/>
              <a:t>get </a:t>
            </a:r>
            <a:r>
              <a:rPr lang="en-US" sz="2800" dirty="0" smtClean="0"/>
              <a:t>people </a:t>
            </a:r>
            <a:r>
              <a:rPr lang="en-US" sz="2800" dirty="0" smtClean="0"/>
              <a:t>to care about the videos you have made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</a:t>
            </a:r>
            <a:r>
              <a:rPr lang="en-US" sz="2800" dirty="0" smtClean="0"/>
              <a:t>to get people to watch more than 3 seconds of what you put out and stop </a:t>
            </a:r>
            <a:r>
              <a:rPr lang="en-US" sz="2800" dirty="0" smtClean="0"/>
              <a:t>thumbing </a:t>
            </a:r>
            <a:r>
              <a:rPr lang="en-US" sz="2800" dirty="0" smtClean="0"/>
              <a:t>downing your videos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I get that some of you have tried YouTube and failed…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Today inside </a:t>
            </a:r>
            <a:r>
              <a:rPr lang="en-US" b="1" dirty="0" smtClean="0">
                <a:solidFill>
                  <a:srgbClr val="FF0000"/>
                </a:solidFill>
              </a:rPr>
              <a:t>Crash The Party </a:t>
            </a:r>
            <a:r>
              <a:rPr lang="en-US" dirty="0" smtClean="0"/>
              <a:t>you’re going to be </a:t>
            </a:r>
            <a:r>
              <a:rPr lang="en-US" dirty="0" smtClean="0"/>
              <a:t>instantly getting the secrets to: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4525963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do YouTube videos if your afraid to be on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quickly find topics to make videos about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</a:t>
            </a:r>
            <a:r>
              <a:rPr lang="en-US" sz="2800" dirty="0" smtClean="0"/>
              <a:t>to get people to find your </a:t>
            </a:r>
            <a:r>
              <a:rPr lang="en-US" sz="2800" dirty="0" smtClean="0"/>
              <a:t>channel quickly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finally win with YouTube even if you have tried in the past and failed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</a:t>
            </a:r>
            <a:r>
              <a:rPr lang="en-US" sz="2800" dirty="0" smtClean="0"/>
              <a:t>to make money with your videos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get </a:t>
            </a:r>
            <a:r>
              <a:rPr lang="en-US" sz="2800" dirty="0" smtClean="0"/>
              <a:t>enough views </a:t>
            </a:r>
            <a:r>
              <a:rPr lang="en-US" sz="2800" b="1" dirty="0" smtClean="0"/>
              <a:t>AND </a:t>
            </a:r>
            <a:r>
              <a:rPr lang="en-US" sz="2800" dirty="0" smtClean="0"/>
              <a:t>subscribers to make a difference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</a:t>
            </a:r>
            <a:r>
              <a:rPr lang="en-US" sz="2800" dirty="0" smtClean="0"/>
              <a:t>get </a:t>
            </a:r>
            <a:r>
              <a:rPr lang="en-US" sz="2800" dirty="0" smtClean="0"/>
              <a:t>people </a:t>
            </a:r>
            <a:r>
              <a:rPr lang="en-US" sz="2800" dirty="0" smtClean="0"/>
              <a:t>to care about the videos you have made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</a:t>
            </a:r>
            <a:r>
              <a:rPr lang="en-US" sz="2800" dirty="0" smtClean="0"/>
              <a:t>to get people to watch more than 3 seconds of what you put out and stop </a:t>
            </a:r>
            <a:r>
              <a:rPr lang="en-US" sz="2800" dirty="0" smtClean="0"/>
              <a:t>thumbing </a:t>
            </a:r>
            <a:r>
              <a:rPr lang="en-US" sz="2800" dirty="0" smtClean="0"/>
              <a:t>downing your videos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feel like you can finally succeed at this one thing…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1066800"/>
            <a:ext cx="8991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 addition to that your also going to get instant access to 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THE AFFILIATE AGENDA</a:t>
            </a:r>
            <a:endParaRPr lang="en-US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3581400"/>
            <a:ext cx="5257800" cy="160020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marL="342900" indent="-3429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Step by Step for easy application </a:t>
            </a: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Over the shoulder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video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for visual learners</a:t>
            </a: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Shows how to apply strategies to produce </a:t>
            </a:r>
          </a:p>
          <a:p>
            <a:pPr marL="342900" indent="-342900">
              <a:buClr>
                <a:srgbClr val="FF0000"/>
              </a:buClr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affiliate income from video marketing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342900" indent="-342900"/>
            <a:endParaRPr lang="en-US" dirty="0"/>
          </a:p>
        </p:txBody>
      </p:sp>
      <p:pic>
        <p:nvPicPr>
          <p:cNvPr id="6" name="Picture 5" descr="The Affiliate Agenda dvd cov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7400" y="3048000"/>
            <a:ext cx="2946038" cy="3262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 </a:t>
            </a:r>
            <a:r>
              <a:rPr lang="en-US" sz="2800" dirty="0" smtClean="0">
                <a:solidFill>
                  <a:srgbClr val="00B0F0"/>
                </a:solidFill>
              </a:rPr>
              <a:t>I want you to </a:t>
            </a:r>
            <a:r>
              <a:rPr lang="en-US" sz="2800" b="1" dirty="0" smtClean="0">
                <a:solidFill>
                  <a:srgbClr val="00B0F0"/>
                </a:solidFill>
              </a:rPr>
              <a:t>click the button </a:t>
            </a:r>
            <a:r>
              <a:rPr lang="en-US" sz="2800" dirty="0" smtClean="0">
                <a:solidFill>
                  <a:srgbClr val="00B0F0"/>
                </a:solidFill>
              </a:rPr>
              <a:t>below and pick up </a:t>
            </a:r>
            <a:br>
              <a:rPr lang="en-US" sz="2800" dirty="0" smtClean="0">
                <a:solidFill>
                  <a:srgbClr val="00B0F0"/>
                </a:solidFill>
              </a:rPr>
            </a:br>
            <a:r>
              <a:rPr lang="en-US" sz="2800" b="1" dirty="0" smtClean="0">
                <a:solidFill>
                  <a:srgbClr val="00B0F0"/>
                </a:solidFill>
              </a:rPr>
              <a:t>Crash The Party</a:t>
            </a:r>
            <a:endParaRPr lang="en-US" sz="2800" b="1" dirty="0">
              <a:solidFill>
                <a:srgbClr val="00B0F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 Still not sure?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 Consider this…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 Let’s assume you’re going to buy this course at it’s highest price point of $27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 If you used everything I am giving you today to build a </a:t>
            </a:r>
            <a:r>
              <a:rPr lang="en-US" sz="2800" dirty="0" err="1" smtClean="0"/>
              <a:t>youtube</a:t>
            </a:r>
            <a:r>
              <a:rPr lang="en-US" sz="2800" dirty="0" smtClean="0"/>
              <a:t> </a:t>
            </a:r>
            <a:r>
              <a:rPr lang="en-US" sz="2800" dirty="0" smtClean="0"/>
              <a:t>channel that sold just one $10 product a </a:t>
            </a:r>
            <a:r>
              <a:rPr lang="en-US" sz="2800" dirty="0" smtClean="0"/>
              <a:t>month and made </a:t>
            </a:r>
            <a:r>
              <a:rPr lang="en-US" sz="2800" b="1" dirty="0" smtClean="0"/>
              <a:t>NO</a:t>
            </a:r>
            <a:r>
              <a:rPr lang="en-US" sz="2800" dirty="0" smtClean="0"/>
              <a:t> money on ad revenue… 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 Your investment in this course will have paid for itself in 3 months.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At the end of a year you will have earned a profit of: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$120 - $27 = </a:t>
            </a:r>
            <a:r>
              <a:rPr lang="en-US" sz="2800" b="1" dirty="0" smtClean="0">
                <a:solidFill>
                  <a:srgbClr val="FF0000"/>
                </a:solidFill>
              </a:rPr>
              <a:t>$93 </a:t>
            </a:r>
            <a:endParaRPr lang="en-US" sz="28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n-lt"/>
              </a:rPr>
              <a:t>Don’t you think you could sell at least </a:t>
            </a:r>
            <a:r>
              <a:rPr lang="en-US" sz="2800" b="1" dirty="0" smtClean="0">
                <a:solidFill>
                  <a:srgbClr val="FF0000"/>
                </a:solidFill>
                <a:latin typeface="+mn-lt"/>
              </a:rPr>
              <a:t>one</a:t>
            </a:r>
            <a:r>
              <a:rPr lang="en-US" sz="2800" b="1" dirty="0" smtClean="0">
                <a:latin typeface="+mn-lt"/>
              </a:rPr>
              <a:t> $10 </a:t>
            </a:r>
            <a:r>
              <a:rPr lang="en-US" sz="2800" dirty="0" smtClean="0">
                <a:latin typeface="+mn-lt"/>
              </a:rPr>
              <a:t>product with the </a:t>
            </a:r>
            <a:r>
              <a:rPr lang="en-US" sz="2800" dirty="0" smtClean="0">
                <a:latin typeface="+mn-lt"/>
              </a:rPr>
              <a:t>120 hacks I am going to give you inside Crash the Party along with the Affiliate Agenda? </a:t>
            </a:r>
            <a:endParaRPr lang="en-US" sz="2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I even get that some of you have bought every “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rank your video</a:t>
            </a:r>
            <a:r>
              <a:rPr lang="en-US" dirty="0" smtClean="0">
                <a:latin typeface="Arial Narrow" pitchFamily="34" charset="0"/>
              </a:rPr>
              <a:t>” product on the internet…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n-lt"/>
              </a:rPr>
              <a:t>If the answer is no then I think you need to take a long look in the mirror, because you’re selling yourself </a:t>
            </a:r>
            <a:br>
              <a:rPr lang="en-US" sz="2800" dirty="0" smtClean="0">
                <a:latin typeface="+mn-lt"/>
              </a:rPr>
            </a:br>
            <a:r>
              <a:rPr lang="en-US" sz="2800" b="1" dirty="0" smtClean="0">
                <a:latin typeface="+mn-lt"/>
              </a:rPr>
              <a:t>way too short.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n-lt"/>
              </a:rPr>
              <a:t>The fact is if you hade enough ambition and attention to make it to the end of this video… then you can sell </a:t>
            </a:r>
            <a:r>
              <a:rPr lang="en-US" sz="2800" b="1" dirty="0" smtClean="0">
                <a:solidFill>
                  <a:srgbClr val="FF0000"/>
                </a:solidFill>
                <a:latin typeface="+mn-lt"/>
              </a:rPr>
              <a:t>AT LEAST </a:t>
            </a:r>
            <a:r>
              <a:rPr lang="en-US" sz="2800" dirty="0" smtClean="0">
                <a:latin typeface="+mn-lt"/>
              </a:rPr>
              <a:t>one $10 product</a:t>
            </a:r>
            <a:r>
              <a:rPr lang="en-US" sz="2800" b="1" dirty="0" smtClean="0">
                <a:latin typeface="+mn-lt"/>
              </a:rPr>
              <a:t>.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n-lt"/>
              </a:rPr>
              <a:t>The truth is you can probably sell a lot more than that on a monthly basis and you can easily target products that cost </a:t>
            </a:r>
            <a:r>
              <a:rPr lang="en-US" sz="2800" b="1" dirty="0" smtClean="0">
                <a:latin typeface="+mn-lt"/>
              </a:rPr>
              <a:t>MUCH</a:t>
            </a:r>
            <a:r>
              <a:rPr lang="en-US" sz="2800" dirty="0" smtClean="0">
                <a:latin typeface="+mn-lt"/>
              </a:rPr>
              <a:t> more than 10 bucks.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n-lt"/>
              </a:rPr>
              <a:t>Making money online doesn’t always have to be hard.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n-lt"/>
              </a:rPr>
              <a:t>This is not the lottery.  Hoping won’t do you any good here.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b="1" i="1" dirty="0" smtClean="0"/>
              <a:t>Ideas are cheap. Ideas are easy. Ideas are common. Everybody has ideas. Ideas are highly, highly overvalued. Execution is all that matters. </a:t>
            </a:r>
            <a:r>
              <a:rPr lang="en-US" sz="2800" dirty="0" smtClean="0">
                <a:latin typeface="+mn-lt"/>
              </a:rPr>
              <a:t/>
            </a:r>
            <a:br>
              <a:rPr lang="en-US" sz="2800" dirty="0" smtClean="0">
                <a:latin typeface="+mn-lt"/>
              </a:rPr>
            </a:br>
            <a:r>
              <a:rPr lang="en-US" sz="2800" dirty="0" smtClean="0">
                <a:latin typeface="+mn-lt"/>
              </a:rPr>
              <a:t/>
            </a:r>
            <a:br>
              <a:rPr lang="en-US" sz="2800" dirty="0" smtClean="0">
                <a:latin typeface="+mn-lt"/>
              </a:rPr>
            </a:br>
            <a:r>
              <a:rPr lang="en-US" sz="2800" dirty="0" smtClean="0">
                <a:latin typeface="+mn-lt"/>
              </a:rPr>
              <a:t>As it has always been…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n-lt"/>
              </a:rPr>
              <a:t>Your future is in your hands.</a:t>
            </a:r>
            <a:br>
              <a:rPr lang="en-US" sz="2800" dirty="0" smtClean="0">
                <a:latin typeface="+mn-lt"/>
              </a:rPr>
            </a:br>
            <a:endParaRPr lang="en-US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562600"/>
            <a:ext cx="6324600" cy="114300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00B0F0"/>
                </a:solidFill>
                <a:latin typeface="Arial Black" pitchFamily="34" charset="0"/>
              </a:rPr>
              <a:t>and now it’s your move…</a:t>
            </a:r>
            <a:endParaRPr lang="en-US" sz="2800" b="1" dirty="0">
              <a:solidFill>
                <a:srgbClr val="00B0F0"/>
              </a:solidFill>
              <a:latin typeface="Arial Black" pitchFamily="34" charset="0"/>
            </a:endParaRPr>
          </a:p>
        </p:txBody>
      </p:sp>
      <p:pic>
        <p:nvPicPr>
          <p:cNvPr id="4" name="Picture 3" descr="Mediu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470" y="771154"/>
            <a:ext cx="4001059" cy="5315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…and still failed.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14600"/>
            <a:ext cx="8153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I want to show you </a:t>
            </a:r>
            <a:r>
              <a:rPr lang="en-US" dirty="0" smtClean="0">
                <a:latin typeface="Arial Narrow" pitchFamily="34" charset="0"/>
              </a:rPr>
              <a:t>the fastest way to build a sustainable targeted buying audience…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EVER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!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Well I’m here to tell you that you haven’t been given the whole picture.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/>
          </a:bodyPr>
          <a:lstStyle/>
          <a:p>
            <a:r>
              <a:rPr lang="en-US" dirty="0" err="1" smtClean="0">
                <a:latin typeface="Arial Narrow" pitchFamily="34" charset="0"/>
              </a:rPr>
              <a:t>Youtube</a:t>
            </a:r>
            <a:r>
              <a:rPr lang="en-US" dirty="0" smtClean="0">
                <a:latin typeface="Arial Narrow" pitchFamily="34" charset="0"/>
              </a:rPr>
              <a:t> is not just about ranking videos.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That’s like saying </a:t>
            </a:r>
            <a:br>
              <a:rPr lang="en-US" dirty="0" smtClean="0">
                <a:latin typeface="Arial Narrow" pitchFamily="34" charset="0"/>
              </a:rPr>
            </a:br>
            <a:r>
              <a:rPr lang="en-US" i="1" dirty="0" smtClean="0">
                <a:latin typeface="Arial Narrow" pitchFamily="34" charset="0"/>
              </a:rPr>
              <a:t>“making money online is just about getting yourself a website…”</a:t>
            </a:r>
            <a:endParaRPr lang="en-US" i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Absolute nonsense.</a:t>
            </a:r>
            <a:endParaRPr lang="en-US" i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Listen, for the duration of this video I want you to do something for me…</a:t>
            </a:r>
            <a:endParaRPr lang="en-US" i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Now I’m not going to ask much but what I </a:t>
            </a:r>
            <a:r>
              <a:rPr lang="en-US" b="1" dirty="0" smtClean="0">
                <a:latin typeface="Arial Narrow" pitchFamily="34" charset="0"/>
              </a:rPr>
              <a:t>am</a:t>
            </a:r>
            <a:r>
              <a:rPr lang="en-US" dirty="0" smtClean="0">
                <a:latin typeface="Arial Narrow" pitchFamily="34" charset="0"/>
              </a:rPr>
              <a:t> going to ask will require a small leap of faith.</a:t>
            </a:r>
            <a:endParaRPr lang="en-US" i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Forget everything you know up until </a:t>
            </a:r>
            <a:r>
              <a:rPr lang="en-US" dirty="0" smtClean="0">
                <a:latin typeface="Arial Narrow" pitchFamily="34" charset="0"/>
              </a:rPr>
              <a:t>now about YouTube…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Especially if the people you learned it from don’t have </a:t>
            </a:r>
            <a:r>
              <a:rPr lang="en-US" b="1" dirty="0" smtClean="0">
                <a:latin typeface="Arial Narrow" pitchFamily="34" charset="0"/>
              </a:rPr>
              <a:t>REAL</a:t>
            </a:r>
            <a:r>
              <a:rPr lang="en-US" dirty="0" smtClean="0">
                <a:latin typeface="Arial Narrow" pitchFamily="34" charset="0"/>
              </a:rPr>
              <a:t> YouTube channels with thousands of subscribers…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295400"/>
            <a:ext cx="8534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Because many times the people selling courses like this…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57300">
            <a:off x="3657600" y="3429000"/>
            <a:ext cx="200754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295400"/>
            <a:ext cx="8534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Are made by people with YouTube channels like this…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49031">
            <a:off x="-325652" y="3778095"/>
            <a:ext cx="8926979" cy="1432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Up Arrow 4"/>
          <p:cNvSpPr/>
          <p:nvPr/>
        </p:nvSpPr>
        <p:spPr>
          <a:xfrm>
            <a:off x="7696200" y="4953000"/>
            <a:ext cx="685800" cy="1219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What I am going to reveal to you on this video I have been using for the past several </a:t>
            </a:r>
            <a:r>
              <a:rPr lang="en-US" dirty="0" smtClean="0">
                <a:latin typeface="Arial Narrow" pitchFamily="34" charset="0"/>
              </a:rPr>
              <a:t>years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I don’t care if you don’t have any experience or if you suck at </a:t>
            </a:r>
            <a:r>
              <a:rPr lang="en-US" dirty="0" smtClean="0">
                <a:latin typeface="Arial Narrow" pitchFamily="34" charset="0"/>
              </a:rPr>
              <a:t>being on camera.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It doesn’t matter if you are afraid to do video </a:t>
            </a:r>
            <a:r>
              <a:rPr lang="en-US" dirty="0" smtClean="0">
                <a:latin typeface="Arial Narrow" pitchFamily="34" charset="0"/>
              </a:rPr>
              <a:t>or </a:t>
            </a:r>
            <a:r>
              <a:rPr lang="en-US" dirty="0" smtClean="0">
                <a:latin typeface="Arial Narrow" pitchFamily="34" charset="0"/>
              </a:rPr>
              <a:t>can’t think of anything to talk about.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Heck, I don’t even </a:t>
            </a:r>
            <a:r>
              <a:rPr lang="en-US" dirty="0" smtClean="0">
                <a:latin typeface="Arial Narrow" pitchFamily="34" charset="0"/>
              </a:rPr>
              <a:t>mind if 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you 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don’t have the 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time or equipment </a:t>
            </a:r>
            <a:r>
              <a:rPr lang="en-US" dirty="0" smtClean="0">
                <a:latin typeface="Arial Narrow" pitchFamily="34" charset="0"/>
              </a:rPr>
              <a:t>you think you need to make this online dream happen!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I am going to prove to you that 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ANYONE</a:t>
            </a:r>
            <a:r>
              <a:rPr lang="en-US" dirty="0" smtClean="0">
                <a:latin typeface="Arial Narrow" pitchFamily="34" charset="0"/>
              </a:rPr>
              <a:t> with a sheer force of will can </a:t>
            </a:r>
            <a:r>
              <a:rPr lang="en-US" dirty="0" smtClean="0">
                <a:latin typeface="Arial Narrow" pitchFamily="34" charset="0"/>
              </a:rPr>
              <a:t>create a successful YouTube channel that </a:t>
            </a:r>
            <a:r>
              <a:rPr lang="en-US" dirty="0" smtClean="0">
                <a:latin typeface="Arial Narrow" pitchFamily="34" charset="0"/>
              </a:rPr>
              <a:t>gets attention </a:t>
            </a:r>
            <a:r>
              <a:rPr lang="en-US" dirty="0" smtClean="0">
                <a:latin typeface="Arial Narrow" pitchFamily="34" charset="0"/>
              </a:rPr>
              <a:t>builds audience and makes you money</a:t>
            </a:r>
            <a:r>
              <a:rPr lang="en-US" dirty="0" smtClean="0">
                <a:latin typeface="Arial Narrow" pitchFamily="34" charset="0"/>
              </a:rPr>
              <a:t>.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You’re not going to need any experience to do this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You’re not going to need any experience to do this</a:t>
            </a:r>
          </a:p>
          <a:p>
            <a:r>
              <a:rPr lang="en-US" dirty="0" smtClean="0">
                <a:latin typeface="Arial Narrow" pitchFamily="34" charset="0"/>
              </a:rPr>
              <a:t>You don’t </a:t>
            </a:r>
            <a:r>
              <a:rPr lang="en-US" dirty="0" smtClean="0">
                <a:latin typeface="Arial Narrow" pitchFamily="34" charset="0"/>
              </a:rPr>
              <a:t>need a million dollar camera </a:t>
            </a:r>
            <a:endParaRPr lang="en-US" dirty="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You’re not going to need any experience to do this</a:t>
            </a:r>
          </a:p>
          <a:p>
            <a:r>
              <a:rPr lang="en-US" dirty="0" smtClean="0">
                <a:latin typeface="Arial Narrow" pitchFamily="34" charset="0"/>
              </a:rPr>
              <a:t>You don’t need a million dollar camera </a:t>
            </a:r>
          </a:p>
          <a:p>
            <a:r>
              <a:rPr lang="en-US" dirty="0" smtClean="0">
                <a:latin typeface="Arial Narrow" pitchFamily="34" charset="0"/>
              </a:rPr>
              <a:t>You </a:t>
            </a:r>
            <a:r>
              <a:rPr lang="en-US" dirty="0" smtClean="0">
                <a:latin typeface="Arial Narrow" pitchFamily="34" charset="0"/>
              </a:rPr>
              <a:t>don’t have to be some kind of video marketing GURU with a million videos under your belt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You’re not going to need any experience to do this</a:t>
            </a:r>
          </a:p>
          <a:p>
            <a:r>
              <a:rPr lang="en-US" dirty="0" smtClean="0">
                <a:latin typeface="Arial Narrow" pitchFamily="34" charset="0"/>
              </a:rPr>
              <a:t>You don’t need a million dollar camera </a:t>
            </a:r>
          </a:p>
          <a:p>
            <a:r>
              <a:rPr lang="en-US" dirty="0" smtClean="0">
                <a:latin typeface="Arial Narrow" pitchFamily="34" charset="0"/>
              </a:rPr>
              <a:t>You don’t have to be some kind of video marketing GURU with a million videos under your belt</a:t>
            </a:r>
          </a:p>
          <a:p>
            <a:r>
              <a:rPr lang="en-US" dirty="0" smtClean="0">
                <a:latin typeface="Arial Narrow" pitchFamily="34" charset="0"/>
              </a:rPr>
              <a:t>You </a:t>
            </a:r>
            <a:r>
              <a:rPr lang="en-US" dirty="0" smtClean="0">
                <a:latin typeface="Arial Narrow" pitchFamily="34" charset="0"/>
              </a:rPr>
              <a:t>don’t have to have a bunch of knowledge about SEO or Quantum Physics. </a:t>
            </a:r>
          </a:p>
          <a:p>
            <a:pPr>
              <a:buNone/>
            </a:pPr>
            <a:endParaRPr lang="en-US" dirty="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You’re not going to need any experience to do this</a:t>
            </a:r>
          </a:p>
          <a:p>
            <a:r>
              <a:rPr lang="en-US" dirty="0" smtClean="0">
                <a:latin typeface="Arial Narrow" pitchFamily="34" charset="0"/>
              </a:rPr>
              <a:t>You don’t need a million dollar camera </a:t>
            </a:r>
          </a:p>
          <a:p>
            <a:r>
              <a:rPr lang="en-US" dirty="0" smtClean="0">
                <a:latin typeface="Arial Narrow" pitchFamily="34" charset="0"/>
              </a:rPr>
              <a:t>You don’t have to be some kind of video marketing GURU with a million videos under your belt</a:t>
            </a:r>
          </a:p>
          <a:p>
            <a:r>
              <a:rPr lang="en-US" dirty="0" smtClean="0">
                <a:latin typeface="Arial Narrow" pitchFamily="34" charset="0"/>
              </a:rPr>
              <a:t>You don’t have to have a bunch of knowledge about SEO or Quantum Physics. </a:t>
            </a:r>
          </a:p>
          <a:p>
            <a:r>
              <a:rPr lang="en-US" dirty="0" smtClean="0">
                <a:latin typeface="Arial Narrow" pitchFamily="34" charset="0"/>
              </a:rPr>
              <a:t>Your </a:t>
            </a:r>
            <a:r>
              <a:rPr lang="en-US" dirty="0" smtClean="0">
                <a:latin typeface="Arial Narrow" pitchFamily="34" charset="0"/>
              </a:rPr>
              <a:t>not going need any money</a:t>
            </a:r>
          </a:p>
          <a:p>
            <a:pPr>
              <a:buNone/>
            </a:pPr>
            <a:endParaRPr lang="en-US" dirty="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Arial Narrow" pitchFamily="34" charset="0"/>
              </a:rPr>
              <a:t>You’re not going to need any experience to do this</a:t>
            </a:r>
          </a:p>
          <a:p>
            <a:r>
              <a:rPr lang="en-US" dirty="0" smtClean="0">
                <a:latin typeface="Arial Narrow" pitchFamily="34" charset="0"/>
              </a:rPr>
              <a:t>You don’t need a million dollar camera </a:t>
            </a:r>
          </a:p>
          <a:p>
            <a:r>
              <a:rPr lang="en-US" dirty="0" smtClean="0">
                <a:latin typeface="Arial Narrow" pitchFamily="34" charset="0"/>
              </a:rPr>
              <a:t>You don’t have to be some kind of video marketing GURU with a million videos under your belt</a:t>
            </a:r>
          </a:p>
          <a:p>
            <a:r>
              <a:rPr lang="en-US" dirty="0" smtClean="0">
                <a:latin typeface="Arial Narrow" pitchFamily="34" charset="0"/>
              </a:rPr>
              <a:t>You don’t have to have a bunch of knowledge about SEO or Quantum Physics. </a:t>
            </a:r>
          </a:p>
          <a:p>
            <a:r>
              <a:rPr lang="en-US" dirty="0" smtClean="0">
                <a:latin typeface="Arial Narrow" pitchFamily="34" charset="0"/>
              </a:rPr>
              <a:t>Your not going need any </a:t>
            </a:r>
            <a:r>
              <a:rPr lang="en-US" dirty="0" smtClean="0">
                <a:latin typeface="Arial Narrow" pitchFamily="34" charset="0"/>
              </a:rPr>
              <a:t>money</a:t>
            </a:r>
          </a:p>
          <a:p>
            <a:r>
              <a:rPr lang="en-US" dirty="0" smtClean="0">
                <a:latin typeface="Arial Narrow" pitchFamily="34" charset="0"/>
              </a:rPr>
              <a:t>And you’re not going to have to dedicate every waking moment of your life to this either…</a:t>
            </a:r>
            <a:endParaRPr lang="en-US" dirty="0" smtClean="0">
              <a:latin typeface="Arial Narrow" pitchFamily="34" charset="0"/>
            </a:endParaRPr>
          </a:p>
          <a:p>
            <a:pPr>
              <a:buNone/>
            </a:pPr>
            <a:endParaRPr lang="en-US" dirty="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And by the time you see this video I will have generated 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thousands</a:t>
            </a:r>
            <a:r>
              <a:rPr lang="en-US" dirty="0" smtClean="0">
                <a:latin typeface="Arial Narrow" pitchFamily="34" charset="0"/>
              </a:rPr>
              <a:t> more unique </a:t>
            </a:r>
            <a:r>
              <a:rPr lang="en-US" dirty="0" smtClean="0">
                <a:latin typeface="Arial Narrow" pitchFamily="34" charset="0"/>
              </a:rPr>
              <a:t>views and 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hundreds</a:t>
            </a:r>
            <a:r>
              <a:rPr lang="en-US" dirty="0" smtClean="0">
                <a:latin typeface="Arial Narrow" pitchFamily="34" charset="0"/>
              </a:rPr>
              <a:t> more subscribers…  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2895600"/>
            <a:ext cx="78116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Arial Narrow" pitchFamily="34" charset="0"/>
              </a:rPr>
              <a:t>Let’s talk for a minute about what you know…</a:t>
            </a:r>
            <a:endParaRPr lang="en-US" sz="36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6400"/>
            <a:ext cx="8229600" cy="3685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04800" y="762000"/>
            <a:ext cx="8794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Arial Narrow" pitchFamily="34" charset="0"/>
              </a:rPr>
              <a:t>YouTube is the 2</a:t>
            </a:r>
            <a:r>
              <a:rPr lang="en-US" sz="3200" baseline="30000" dirty="0" smtClean="0">
                <a:latin typeface="Arial Narrow" pitchFamily="34" charset="0"/>
              </a:rPr>
              <a:t>nd</a:t>
            </a:r>
            <a:r>
              <a:rPr lang="en-US" sz="3200" dirty="0" smtClean="0">
                <a:latin typeface="Arial Narrow" pitchFamily="34" charset="0"/>
              </a:rPr>
              <a:t> most popular site in the world </a:t>
            </a:r>
            <a:r>
              <a:rPr lang="en-US" sz="3200" b="1" dirty="0" smtClean="0">
                <a:solidFill>
                  <a:srgbClr val="FF0000"/>
                </a:solidFill>
                <a:latin typeface="Arial Narrow" pitchFamily="34" charset="0"/>
              </a:rPr>
              <a:t>PERIOD</a:t>
            </a:r>
            <a:endParaRPr lang="en-US" sz="32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5" name="Up Arrow 4"/>
          <p:cNvSpPr/>
          <p:nvPr/>
        </p:nvSpPr>
        <p:spPr>
          <a:xfrm rot="1686139">
            <a:off x="6324600" y="5105400"/>
            <a:ext cx="609600" cy="1219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82296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609600" y="762000"/>
            <a:ext cx="78738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Arial Narrow" pitchFamily="34" charset="0"/>
              </a:rPr>
              <a:t>It’s 2</a:t>
            </a:r>
            <a:r>
              <a:rPr lang="en-US" sz="3200" baseline="30000" dirty="0" smtClean="0">
                <a:latin typeface="Arial Narrow" pitchFamily="34" charset="0"/>
              </a:rPr>
              <a:t>nd</a:t>
            </a:r>
            <a:r>
              <a:rPr lang="en-US" sz="3200" dirty="0" smtClean="0">
                <a:latin typeface="Arial Narrow" pitchFamily="34" charset="0"/>
              </a:rPr>
              <a:t> only to Google and that’s relevant because…</a:t>
            </a:r>
            <a:endParaRPr lang="en-US" sz="3200" dirty="0">
              <a:latin typeface="Arial Narrow" pitchFamily="34" charset="0"/>
            </a:endParaRPr>
          </a:p>
        </p:txBody>
      </p:sp>
      <p:sp>
        <p:nvSpPr>
          <p:cNvPr id="5" name="Up Arrow 4"/>
          <p:cNvSpPr/>
          <p:nvPr/>
        </p:nvSpPr>
        <p:spPr>
          <a:xfrm rot="2375248">
            <a:off x="6324600" y="5105400"/>
            <a:ext cx="609600" cy="1219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71600" y="2590800"/>
            <a:ext cx="63642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Arial Narrow" pitchFamily="34" charset="0"/>
              </a:rPr>
              <a:t>Google is like a doorway not a place </a:t>
            </a:r>
          </a:p>
          <a:p>
            <a:pPr algn="ctr"/>
            <a:r>
              <a:rPr lang="en-US" sz="3600" dirty="0" smtClean="0">
                <a:latin typeface="Arial Narrow" pitchFamily="34" charset="0"/>
              </a:rPr>
              <a:t>where people actually hang out…</a:t>
            </a:r>
            <a:endParaRPr lang="en-US" sz="36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71600" y="2590800"/>
            <a:ext cx="69232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Arial Narrow" pitchFamily="34" charset="0"/>
              </a:rPr>
              <a:t>And that kind of means YouTube is </a:t>
            </a:r>
            <a:r>
              <a:rPr lang="en-US" sz="3600" b="1" dirty="0" smtClean="0">
                <a:solidFill>
                  <a:srgbClr val="FF0000"/>
                </a:solidFill>
                <a:latin typeface="Arial Narrow" pitchFamily="34" charset="0"/>
              </a:rPr>
              <a:t>#1</a:t>
            </a:r>
            <a:r>
              <a:rPr lang="en-US" sz="3600" dirty="0" smtClean="0">
                <a:latin typeface="Arial Narrow" pitchFamily="34" charset="0"/>
              </a:rPr>
              <a:t>…</a:t>
            </a:r>
            <a:endParaRPr lang="en-US" sz="36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71600" y="2590800"/>
            <a:ext cx="67013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/>
              <a:t>So </a:t>
            </a:r>
            <a:r>
              <a:rPr lang="en-US" sz="3600" dirty="0" smtClean="0"/>
              <a:t>YouTube </a:t>
            </a:r>
            <a:r>
              <a:rPr lang="en-US" sz="3600" dirty="0" smtClean="0"/>
              <a:t>is basically the most </a:t>
            </a:r>
            <a:endParaRPr lang="en-US" sz="3600" dirty="0" smtClean="0"/>
          </a:p>
          <a:p>
            <a:pPr algn="ctr"/>
            <a:r>
              <a:rPr lang="en-US" sz="3600" dirty="0" smtClean="0"/>
              <a:t>popular </a:t>
            </a:r>
            <a:r>
              <a:rPr lang="en-US" sz="3600" dirty="0" smtClean="0"/>
              <a:t>hang out spot in the world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525963"/>
          </a:xfrm>
        </p:spPr>
        <p:txBody>
          <a:bodyPr/>
          <a:lstStyle/>
          <a:p>
            <a:r>
              <a:rPr lang="en-US" dirty="0" smtClean="0"/>
              <a:t>So </a:t>
            </a:r>
            <a:r>
              <a:rPr lang="en-US" dirty="0" err="1" smtClean="0"/>
              <a:t>youtube</a:t>
            </a:r>
            <a:r>
              <a:rPr lang="en-US" dirty="0" smtClean="0"/>
              <a:t> is basically the most popular hang out spot in the world with over a billion people using.</a:t>
            </a:r>
          </a:p>
          <a:p>
            <a:r>
              <a:rPr lang="en-US" dirty="0" smtClean="0"/>
              <a:t>Also video has proven itself to be the highest converting type of content ever.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So </a:t>
            </a:r>
            <a:r>
              <a:rPr lang="en-US" dirty="0" err="1" smtClean="0"/>
              <a:t>youtube</a:t>
            </a:r>
            <a:r>
              <a:rPr lang="en-US" dirty="0" smtClean="0"/>
              <a:t> is basically the most popular hang out spot in the </a:t>
            </a:r>
            <a:r>
              <a:rPr lang="en-US" dirty="0" smtClean="0"/>
              <a:t>world with over a billion people using.</a:t>
            </a:r>
            <a:endParaRPr lang="en-US" dirty="0" smtClean="0"/>
          </a:p>
          <a:p>
            <a:r>
              <a:rPr lang="en-US" dirty="0" smtClean="0"/>
              <a:t>Also video has proven itself to be the highest converting type of content ever.</a:t>
            </a:r>
          </a:p>
          <a:p>
            <a:r>
              <a:rPr lang="en-US" dirty="0" smtClean="0"/>
              <a:t>Building an audience of loyal subscribers is the best most effective way to generate long-term income online.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52600" y="2667000"/>
            <a:ext cx="58244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>
                <a:latin typeface="Arial Narrow" pitchFamily="34" charset="0"/>
              </a:rPr>
              <a:t>You guys already know that stuff, </a:t>
            </a:r>
          </a:p>
          <a:p>
            <a:pPr algn="ctr"/>
            <a:r>
              <a:rPr lang="en-US" sz="3600" dirty="0" smtClean="0">
                <a:latin typeface="Arial Narrow" pitchFamily="34" charset="0"/>
              </a:rPr>
              <a:t>but what about this…</a:t>
            </a:r>
            <a:endParaRPr lang="en-US" sz="36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667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Did you know that YouTube reaches </a:t>
            </a:r>
            <a:r>
              <a:rPr lang="en-US" b="1" dirty="0" smtClean="0">
                <a:latin typeface="Arial Narrow" pitchFamily="34" charset="0"/>
              </a:rPr>
              <a:t>more</a:t>
            </a:r>
            <a:r>
              <a:rPr lang="en-US" dirty="0" smtClean="0">
                <a:latin typeface="Arial Narrow" pitchFamily="34" charset="0"/>
              </a:rPr>
              <a:t> </a:t>
            </a:r>
            <a:r>
              <a:rPr lang="en-US" dirty="0" smtClean="0">
                <a:latin typeface="Arial Narrow" pitchFamily="34" charset="0"/>
              </a:rPr>
              <a:t>18-49 </a:t>
            </a:r>
            <a:r>
              <a:rPr lang="en-US" dirty="0" smtClean="0">
                <a:latin typeface="Arial Narrow" pitchFamily="34" charset="0"/>
              </a:rPr>
              <a:t>year olds </a:t>
            </a:r>
            <a:br>
              <a:rPr lang="en-US" dirty="0" smtClean="0">
                <a:latin typeface="Arial Narrow" pitchFamily="34" charset="0"/>
              </a:rPr>
            </a:br>
            <a:r>
              <a:rPr lang="en-US" dirty="0" smtClean="0">
                <a:latin typeface="Arial Narrow" pitchFamily="34" charset="0"/>
              </a:rPr>
              <a:t>than any cable network in the U.S.?</a:t>
            </a:r>
            <a:br>
              <a:rPr lang="en-US" dirty="0" smtClean="0">
                <a:latin typeface="Arial Narrow" pitchFamily="34" charset="0"/>
              </a:rPr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All interested in what I have to say and what I have to sell…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32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Why does it matter?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3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23% of online shoppers fall between the ages of 35 and 44 </a:t>
            </a:r>
            <a:br>
              <a:rPr lang="en-US" dirty="0" smtClean="0">
                <a:latin typeface="Arial Narrow" pitchFamily="34" charset="0"/>
              </a:rPr>
            </a:br>
            <a:r>
              <a:rPr lang="en-US" dirty="0" smtClean="0">
                <a:latin typeface="Arial Narrow" pitchFamily="34" charset="0"/>
              </a:rPr>
              <a:t>24% of online shoppers are between the ages of 45 to 54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3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All of that and we are talking about something that is absolutely free to start using.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3743" y="2667000"/>
            <a:ext cx="830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>
                <a:latin typeface="Arial Narrow" pitchFamily="34" charset="0"/>
              </a:rPr>
              <a:t>That’s a whole lot of </a:t>
            </a:r>
            <a:r>
              <a:rPr lang="en-US" sz="3600" dirty="0" smtClean="0">
                <a:latin typeface="Arial Narrow" pitchFamily="34" charset="0"/>
              </a:rPr>
              <a:t>opportunity being tossed </a:t>
            </a:r>
          </a:p>
          <a:p>
            <a:pPr algn="ctr"/>
            <a:r>
              <a:rPr lang="en-US" sz="3600" dirty="0" smtClean="0">
                <a:latin typeface="Arial Narrow" pitchFamily="34" charset="0"/>
              </a:rPr>
              <a:t>around for those with the mind to capitalize on it.</a:t>
            </a:r>
            <a:endParaRPr lang="en-US" sz="36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3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And people are…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81000"/>
            <a:ext cx="8164513" cy="620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900" y="341313"/>
            <a:ext cx="8202613" cy="617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950" y="365125"/>
            <a:ext cx="8164513" cy="612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369888"/>
            <a:ext cx="8126413" cy="611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663" y="60325"/>
            <a:ext cx="8193087" cy="673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Enough about me </a:t>
            </a:r>
            <a:r>
              <a:rPr lang="en-US" dirty="0" smtClean="0">
                <a:latin typeface="Arial Narrow" pitchFamily="34" charset="0"/>
              </a:rPr>
              <a:t>though, let’s get down to business…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1656" y="2667000"/>
            <a:ext cx="848649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>
                <a:latin typeface="Arial Narrow" pitchFamily="34" charset="0"/>
              </a:rPr>
              <a:t>I could go on and on</a:t>
            </a:r>
            <a:r>
              <a:rPr lang="en-US" sz="3600" dirty="0" smtClean="0">
                <a:latin typeface="Arial Narrow" pitchFamily="34" charset="0"/>
              </a:rPr>
              <a:t>.  </a:t>
            </a:r>
          </a:p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Arial Narrow" pitchFamily="34" charset="0"/>
              </a:rPr>
              <a:t>Many</a:t>
            </a:r>
            <a:r>
              <a:rPr lang="en-US" sz="3600" dirty="0" smtClean="0">
                <a:latin typeface="Arial Narrow" pitchFamily="34" charset="0"/>
              </a:rPr>
              <a:t> people and businesses are doing this now. </a:t>
            </a:r>
          </a:p>
          <a:p>
            <a:pPr algn="ctr"/>
            <a:r>
              <a:rPr lang="en-US" sz="3600" dirty="0" smtClean="0">
                <a:latin typeface="Arial Narrow" pitchFamily="34" charset="0"/>
              </a:rPr>
              <a:t>It’s not some weird way to make money anymore.</a:t>
            </a:r>
            <a:endParaRPr lang="en-US" sz="3600" dirty="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But I told you there was more to it than just ranking videos.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As a matter of fact I see about 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12 key factors</a:t>
            </a:r>
            <a:r>
              <a:rPr lang="en-US" dirty="0" smtClean="0">
                <a:latin typeface="Arial Narrow" pitchFamily="34" charset="0"/>
              </a:rPr>
              <a:t> when it comes to being successful on YouTube.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And once you have a simple strategy in place for those factors… 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Arial Narrow" pitchFamily="34" charset="0"/>
              </a:rPr>
              <a:t>Your golden.</a:t>
            </a:r>
            <a:endParaRPr lang="en-US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Don’t worry I am going to share them with you too.  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Trust me if an 88 year old woman can get over a million views on a video without really trying then you should be able to figure it out…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Before I do though I want you to consider this…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4290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/>
            </a:r>
            <a:br>
              <a:rPr lang="en-US" dirty="0" smtClean="0">
                <a:latin typeface="Arial Narrow" pitchFamily="34" charset="0"/>
              </a:rPr>
            </a:br>
            <a:r>
              <a:rPr lang="en-US" dirty="0" smtClean="0">
                <a:latin typeface="Arial Narrow" pitchFamily="34" charset="0"/>
              </a:rPr>
              <a:t/>
            </a:r>
            <a:br>
              <a:rPr lang="en-US" dirty="0" smtClean="0">
                <a:latin typeface="Arial Narrow" pitchFamily="34" charset="0"/>
              </a:rPr>
            </a:br>
            <a:endParaRPr lang="en-US" dirty="0">
              <a:latin typeface="Arial Narrow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762000"/>
            <a:ext cx="5943600" cy="58348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0" y="1524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Do you see what is happening?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514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YouTube is the new </a:t>
            </a:r>
            <a:r>
              <a:rPr lang="en-US" dirty="0" smtClean="0"/>
              <a:t>TV </a:t>
            </a:r>
            <a:r>
              <a:rPr lang="en-US" dirty="0" smtClean="0"/>
              <a:t>and that is not going to change anytime soon…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I am talking </a:t>
            </a:r>
            <a:r>
              <a:rPr lang="en-US" dirty="0" smtClean="0">
                <a:latin typeface="Arial Narrow" pitchFamily="34" charset="0"/>
              </a:rPr>
              <a:t>about video marketing and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YOUTUBE.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514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Normal people like you and like me are becoming the new television stars…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4290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For example…</a:t>
            </a:r>
            <a:br>
              <a:rPr lang="en-US" dirty="0" smtClean="0">
                <a:latin typeface="Arial Narrow" pitchFamily="34" charset="0"/>
              </a:rPr>
            </a:br>
            <a:r>
              <a:rPr lang="en-US" dirty="0" smtClean="0">
                <a:latin typeface="Arial Narrow" pitchFamily="34" charset="0"/>
              </a:rPr>
              <a:t/>
            </a:r>
            <a:br>
              <a:rPr lang="en-US" dirty="0" smtClean="0">
                <a:latin typeface="Arial Narrow" pitchFamily="34" charset="0"/>
              </a:rPr>
            </a:br>
            <a:r>
              <a:rPr lang="en-US" dirty="0" smtClean="0">
                <a:latin typeface="Arial Narrow" pitchFamily="34" charset="0"/>
              </a:rPr>
              <a:t/>
            </a:r>
            <a:br>
              <a:rPr lang="en-US" dirty="0" smtClean="0">
                <a:latin typeface="Arial Narrow" pitchFamily="34" charset="0"/>
              </a:rPr>
            </a:b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am Jennings\AppData\Local\Microsoft\Windows\INetCache\IE\UM047PRO\facts-about-europe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28600"/>
            <a:ext cx="2159000" cy="161925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7338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en-US" dirty="0">
              <a:latin typeface="Arial Narrow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676400"/>
            <a:ext cx="8534400" cy="4778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743200"/>
            <a:ext cx="7772400" cy="147002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B0F0"/>
                </a:solidFill>
                <a:latin typeface="Arial Black" pitchFamily="34" charset="0"/>
              </a:rPr>
              <a:t>THAT’S INSANE!!</a:t>
            </a:r>
            <a:endParaRPr lang="en-US" b="1" dirty="0">
              <a:solidFill>
                <a:srgbClr val="00B0F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895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Never in the history of the world has there been an opportunity like this for normal people to change their life.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895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No money required.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No money </a:t>
            </a:r>
            <a:r>
              <a:rPr lang="en-US" dirty="0" smtClean="0"/>
              <a:t>required.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No </a:t>
            </a:r>
            <a:r>
              <a:rPr lang="en-US" dirty="0" smtClean="0"/>
              <a:t>expensive equipment necessary. 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667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No money </a:t>
            </a:r>
            <a:r>
              <a:rPr lang="en-US" dirty="0" smtClean="0"/>
              <a:t>required.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No </a:t>
            </a:r>
            <a:r>
              <a:rPr lang="en-US" dirty="0" smtClean="0"/>
              <a:t>expensive equipment necessary. No college degree needed. 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7432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it means is that the </a:t>
            </a:r>
            <a:r>
              <a:rPr lang="en-US" dirty="0" smtClean="0"/>
              <a:t>new barrier to success is now what it always should have been…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 </a:t>
            </a:r>
            <a:r>
              <a:rPr lang="en-US" dirty="0" smtClean="0"/>
              <a:t>simple </a:t>
            </a:r>
            <a:r>
              <a:rPr lang="en-US" b="1" dirty="0" smtClean="0">
                <a:solidFill>
                  <a:srgbClr val="FF0000"/>
                </a:solidFill>
              </a:rPr>
              <a:t>will to </a:t>
            </a:r>
            <a:r>
              <a:rPr lang="en-US" b="1" dirty="0" smtClean="0">
                <a:solidFill>
                  <a:srgbClr val="FF0000"/>
                </a:solidFill>
              </a:rPr>
              <a:t>win.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Video 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IS</a:t>
            </a:r>
            <a:r>
              <a:rPr lang="en-US" dirty="0" smtClean="0">
                <a:latin typeface="Arial Narrow" pitchFamily="34" charset="0"/>
              </a:rPr>
              <a:t> </a:t>
            </a:r>
            <a:r>
              <a:rPr lang="en-US" dirty="0" smtClean="0">
                <a:latin typeface="Arial Narrow" pitchFamily="34" charset="0"/>
              </a:rPr>
              <a:t>the </a:t>
            </a:r>
            <a:r>
              <a:rPr lang="en-US" dirty="0" smtClean="0">
                <a:latin typeface="Arial Narrow" pitchFamily="34" charset="0"/>
              </a:rPr>
              <a:t>fastest most effective way to build audience and to sell product. 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</a:b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743200"/>
            <a:ext cx="8305800" cy="1470025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But it’s all well and good to throw a few fun facts at you.  Let’s go deeper.  Let’s </a:t>
            </a:r>
            <a:r>
              <a:rPr lang="en-US" sz="4000" dirty="0" smtClean="0"/>
              <a:t>take this by the numbers…</a:t>
            </a:r>
            <a:r>
              <a:rPr lang="en-US" dirty="0"/>
              <a:t/>
            </a:r>
            <a:br>
              <a:rPr lang="en-US" dirty="0"/>
            </a:b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743200"/>
            <a:ext cx="83058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What if you started a simple </a:t>
            </a:r>
            <a:r>
              <a:rPr lang="en-US" dirty="0" smtClean="0">
                <a:latin typeface="Arial Narrow" pitchFamily="34" charset="0"/>
              </a:rPr>
              <a:t>YouTube channel </a:t>
            </a:r>
            <a:r>
              <a:rPr lang="en-US" dirty="0" smtClean="0">
                <a:latin typeface="Arial Narrow" pitchFamily="34" charset="0"/>
              </a:rPr>
              <a:t>about affiliate marketing…  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743200"/>
            <a:ext cx="83058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Let’s say you commit to putting out 3 </a:t>
            </a:r>
            <a:r>
              <a:rPr lang="en-US" dirty="0" smtClean="0">
                <a:latin typeface="Arial Narrow" pitchFamily="34" charset="0"/>
              </a:rPr>
              <a:t>videos a </a:t>
            </a:r>
            <a:r>
              <a:rPr lang="en-US" dirty="0" smtClean="0">
                <a:latin typeface="Arial Narrow" pitchFamily="34" charset="0"/>
              </a:rPr>
              <a:t>week.  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743200"/>
            <a:ext cx="83058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Each </a:t>
            </a:r>
            <a:r>
              <a:rPr lang="en-US" dirty="0" smtClean="0">
                <a:latin typeface="Arial Narrow" pitchFamily="34" charset="0"/>
              </a:rPr>
              <a:t>video is about 10 minutes and takes an hour to edit and get up on site.  </a:t>
            </a:r>
            <a:r>
              <a:rPr lang="en-US" dirty="0" smtClean="0">
                <a:latin typeface="Arial Narrow" pitchFamily="34" charset="0"/>
              </a:rPr>
              <a:t>That’s 3 hours a week invested in this project.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743200"/>
            <a:ext cx="83058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Can you donate 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3 hours a week</a:t>
            </a:r>
            <a:r>
              <a:rPr lang="en-US" dirty="0" smtClean="0">
                <a:latin typeface="Arial Narrow" pitchFamily="34" charset="0"/>
              </a:rPr>
              <a:t> to becoming the BOSS??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743200"/>
            <a:ext cx="83058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Let’s say these </a:t>
            </a:r>
            <a:r>
              <a:rPr lang="en-US" dirty="0" smtClean="0">
                <a:latin typeface="Arial Narrow" pitchFamily="34" charset="0"/>
              </a:rPr>
              <a:t>videos each </a:t>
            </a:r>
            <a:r>
              <a:rPr lang="en-US" dirty="0" smtClean="0">
                <a:latin typeface="Arial Narrow" pitchFamily="34" charset="0"/>
              </a:rPr>
              <a:t>generate just </a:t>
            </a:r>
            <a:r>
              <a:rPr lang="en-US" dirty="0" smtClean="0">
                <a:latin typeface="Arial Narrow" pitchFamily="34" charset="0"/>
              </a:rPr>
              <a:t>100 </a:t>
            </a:r>
            <a:r>
              <a:rPr lang="en-US" dirty="0" smtClean="0">
                <a:latin typeface="Arial Narrow" pitchFamily="34" charset="0"/>
              </a:rPr>
              <a:t>new </a:t>
            </a:r>
            <a:r>
              <a:rPr lang="en-US" dirty="0" smtClean="0">
                <a:latin typeface="Arial Narrow" pitchFamily="34" charset="0"/>
              </a:rPr>
              <a:t>viewers </a:t>
            </a:r>
            <a:r>
              <a:rPr lang="en-US" dirty="0" smtClean="0">
                <a:latin typeface="Arial Narrow" pitchFamily="34" charset="0"/>
              </a:rPr>
              <a:t>a </a:t>
            </a:r>
            <a:r>
              <a:rPr lang="en-US" dirty="0" smtClean="0">
                <a:latin typeface="Arial Narrow" pitchFamily="34" charset="0"/>
              </a:rPr>
              <a:t>month and 10 new subscribers…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495800"/>
            <a:ext cx="9265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(Now that’s 12 </a:t>
            </a:r>
            <a:r>
              <a:rPr lang="en-US" b="1" dirty="0" smtClean="0">
                <a:solidFill>
                  <a:srgbClr val="FF0000"/>
                </a:solidFill>
              </a:rPr>
              <a:t>videos a </a:t>
            </a:r>
            <a:r>
              <a:rPr lang="en-US" b="1" dirty="0" smtClean="0">
                <a:solidFill>
                  <a:srgbClr val="FF0000"/>
                </a:solidFill>
              </a:rPr>
              <a:t>month for a total of </a:t>
            </a:r>
            <a:r>
              <a:rPr lang="en-US" b="1" dirty="0" smtClean="0">
                <a:solidFill>
                  <a:srgbClr val="FF0000"/>
                </a:solidFill>
              </a:rPr>
              <a:t>1200 </a:t>
            </a:r>
            <a:r>
              <a:rPr lang="en-US" b="1" dirty="0" smtClean="0">
                <a:solidFill>
                  <a:srgbClr val="FF0000"/>
                </a:solidFill>
              </a:rPr>
              <a:t>new </a:t>
            </a:r>
            <a:r>
              <a:rPr lang="en-US" b="1" dirty="0" smtClean="0">
                <a:solidFill>
                  <a:srgbClr val="FF0000"/>
                </a:solidFill>
              </a:rPr>
              <a:t>views and 120 new subscribers a </a:t>
            </a:r>
            <a:r>
              <a:rPr lang="en-US" b="1" dirty="0" smtClean="0">
                <a:solidFill>
                  <a:srgbClr val="FF0000"/>
                </a:solidFill>
              </a:rPr>
              <a:t>month)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Your videos are all monetized (roughly $2 per 1,000 views)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Your videos are all monetized (roughly $2 per 1,000 views)</a:t>
            </a:r>
          </a:p>
          <a:p>
            <a:r>
              <a:rPr lang="en-US" dirty="0" smtClean="0">
                <a:latin typeface="Arial Narrow" pitchFamily="34" charset="0"/>
              </a:rPr>
              <a:t>On your videos you also promote a simple $27 product that you affiliate with at 100% commission. (.5% of your viewers by this product)</a:t>
            </a:r>
          </a:p>
          <a:p>
            <a:endParaRPr lang="en-US" dirty="0" smtClean="0">
              <a:latin typeface="Arial Narrow" pitchFamily="34" charset="0"/>
            </a:endParaRPr>
          </a:p>
          <a:p>
            <a:endParaRPr lang="en-US" dirty="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en-US" dirty="0" smtClean="0"/>
              <a:t>videos a </a:t>
            </a:r>
            <a:r>
              <a:rPr lang="en-US" dirty="0" smtClean="0"/>
              <a:t>week (12 </a:t>
            </a:r>
            <a:r>
              <a:rPr lang="en-US" dirty="0" err="1" smtClean="0"/>
              <a:t>vids</a:t>
            </a:r>
            <a:r>
              <a:rPr lang="en-US" dirty="0" smtClean="0"/>
              <a:t>/mo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2202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Month 1 = </a:t>
            </a:r>
            <a:r>
              <a:rPr lang="en-US" sz="2800" dirty="0" smtClean="0"/>
              <a:t>1200 views = 120 subscribers </a:t>
            </a:r>
            <a:r>
              <a:rPr lang="en-US" sz="2800" dirty="0" smtClean="0"/>
              <a:t>= </a:t>
            </a:r>
            <a:r>
              <a:rPr lang="en-US" sz="2800" b="1" dirty="0" smtClean="0">
                <a:solidFill>
                  <a:srgbClr val="FF0000"/>
                </a:solidFill>
              </a:rPr>
              <a:t>$</a:t>
            </a:r>
            <a:r>
              <a:rPr lang="en-US" sz="2800" b="1" dirty="0" smtClean="0">
                <a:solidFill>
                  <a:srgbClr val="FF0000"/>
                </a:solidFill>
              </a:rPr>
              <a:t>2.40AR</a:t>
            </a:r>
            <a:r>
              <a:rPr lang="en-US" sz="2800" b="1" dirty="0" smtClean="0">
                <a:solidFill>
                  <a:srgbClr val="FF0000"/>
                </a:solidFill>
              </a:rPr>
              <a:t>/$</a:t>
            </a:r>
            <a:r>
              <a:rPr lang="en-US" sz="2800" b="1" dirty="0" smtClean="0">
                <a:solidFill>
                  <a:srgbClr val="FF0000"/>
                </a:solidFill>
              </a:rPr>
              <a:t>162AC</a:t>
            </a: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en-US" dirty="0" smtClean="0"/>
              <a:t>videos a </a:t>
            </a:r>
            <a:r>
              <a:rPr lang="en-US" dirty="0" smtClean="0"/>
              <a:t>week (12 </a:t>
            </a:r>
            <a:r>
              <a:rPr lang="en-US" dirty="0" err="1" smtClean="0"/>
              <a:t>vids</a:t>
            </a:r>
            <a:r>
              <a:rPr lang="en-US" dirty="0" smtClean="0"/>
              <a:t>/mo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Month 1 = 1,200 views = 120 subs = </a:t>
            </a:r>
            <a:r>
              <a:rPr lang="en-US" sz="2800" b="1" dirty="0" smtClean="0">
                <a:solidFill>
                  <a:srgbClr val="FF0000"/>
                </a:solidFill>
              </a:rPr>
              <a:t>$2.40 AR/$162 AC</a:t>
            </a:r>
          </a:p>
          <a:p>
            <a:r>
              <a:rPr lang="en-US" sz="2800" dirty="0" smtClean="0"/>
              <a:t>Month 2 = 2,400 views = 240 subs = $4.80 AR/$324 AC</a:t>
            </a:r>
          </a:p>
          <a:p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Just look at my sales page. 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</a:b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en-US" dirty="0" smtClean="0"/>
              <a:t>videos a </a:t>
            </a:r>
            <a:r>
              <a:rPr lang="en-US" dirty="0" smtClean="0"/>
              <a:t>week (12 </a:t>
            </a:r>
            <a:r>
              <a:rPr lang="en-US" dirty="0" err="1" smtClean="0"/>
              <a:t>vids</a:t>
            </a:r>
            <a:r>
              <a:rPr lang="en-US" dirty="0" smtClean="0"/>
              <a:t>/mo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Month 1 = 1,200 views = 120 subs = </a:t>
            </a:r>
            <a:r>
              <a:rPr lang="en-US" sz="2800" b="1" dirty="0" smtClean="0">
                <a:solidFill>
                  <a:srgbClr val="FF0000"/>
                </a:solidFill>
              </a:rPr>
              <a:t>$2.40 AR/$162 AC</a:t>
            </a:r>
          </a:p>
          <a:p>
            <a:r>
              <a:rPr lang="en-US" sz="2800" dirty="0" smtClean="0"/>
              <a:t>Month 2 = 2,400 views = 240 subs = $4.80 AR/$324 AC</a:t>
            </a:r>
          </a:p>
          <a:p>
            <a:r>
              <a:rPr lang="en-US" sz="2800" dirty="0" smtClean="0"/>
              <a:t>Month 3 = 3,600 views = 360 subs = $7.20 AR/$486 AC</a:t>
            </a:r>
          </a:p>
          <a:p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en-US" dirty="0" smtClean="0"/>
              <a:t>videos a </a:t>
            </a:r>
            <a:r>
              <a:rPr lang="en-US" dirty="0" smtClean="0"/>
              <a:t>week (12 </a:t>
            </a:r>
            <a:r>
              <a:rPr lang="en-US" dirty="0" err="1" smtClean="0"/>
              <a:t>vids</a:t>
            </a:r>
            <a:r>
              <a:rPr lang="en-US" dirty="0" smtClean="0"/>
              <a:t>/mo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Month 1 = </a:t>
            </a:r>
            <a:r>
              <a:rPr lang="en-US" sz="2800" dirty="0" smtClean="0"/>
              <a:t>1,200 </a:t>
            </a:r>
            <a:r>
              <a:rPr lang="en-US" sz="2800" dirty="0" smtClean="0"/>
              <a:t>views = 120 </a:t>
            </a:r>
            <a:r>
              <a:rPr lang="en-US" sz="2800" dirty="0" smtClean="0"/>
              <a:t>subs </a:t>
            </a:r>
            <a:r>
              <a:rPr lang="en-US" sz="2800" dirty="0" smtClean="0"/>
              <a:t>= </a:t>
            </a:r>
            <a:r>
              <a:rPr lang="en-US" sz="2800" b="1" dirty="0" smtClean="0">
                <a:solidFill>
                  <a:srgbClr val="FF0000"/>
                </a:solidFill>
              </a:rPr>
              <a:t>$</a:t>
            </a:r>
            <a:r>
              <a:rPr lang="en-US" sz="2800" b="1" dirty="0" smtClean="0">
                <a:solidFill>
                  <a:srgbClr val="FF0000"/>
                </a:solidFill>
              </a:rPr>
              <a:t>2.40 AR/$162 </a:t>
            </a:r>
            <a:r>
              <a:rPr lang="en-US" sz="2800" b="1" dirty="0" smtClean="0">
                <a:solidFill>
                  <a:srgbClr val="FF0000"/>
                </a:solidFill>
              </a:rPr>
              <a:t>AC</a:t>
            </a:r>
          </a:p>
          <a:p>
            <a:r>
              <a:rPr lang="en-US" sz="2800" dirty="0" smtClean="0"/>
              <a:t>Month </a:t>
            </a:r>
            <a:r>
              <a:rPr lang="en-US" sz="2800" dirty="0" smtClean="0"/>
              <a:t>2 = </a:t>
            </a:r>
            <a:r>
              <a:rPr lang="en-US" sz="2800" dirty="0" smtClean="0"/>
              <a:t>2,400 views </a:t>
            </a:r>
            <a:r>
              <a:rPr lang="en-US" sz="2800" dirty="0" smtClean="0"/>
              <a:t>= </a:t>
            </a:r>
            <a:r>
              <a:rPr lang="en-US" sz="2800" dirty="0" smtClean="0"/>
              <a:t>240 subs = $4.80 AR/$324 AC</a:t>
            </a:r>
          </a:p>
          <a:p>
            <a:r>
              <a:rPr lang="en-US" sz="2800" dirty="0" smtClean="0"/>
              <a:t>Month 3 = 3,600 views = 360 subs = $7.20 AR/$486 AC</a:t>
            </a:r>
          </a:p>
          <a:p>
            <a:r>
              <a:rPr lang="en-US" sz="2800" dirty="0" smtClean="0"/>
              <a:t>Month 4 = 4,800 views = 480 subs = $9.60 AR/$648 AC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en-US" dirty="0" smtClean="0"/>
              <a:t>videos a </a:t>
            </a:r>
            <a:r>
              <a:rPr lang="en-US" dirty="0" smtClean="0"/>
              <a:t>week (12 </a:t>
            </a:r>
            <a:r>
              <a:rPr lang="en-US" dirty="0" err="1" smtClean="0"/>
              <a:t>vids</a:t>
            </a:r>
            <a:r>
              <a:rPr lang="en-US" dirty="0" smtClean="0"/>
              <a:t>/mo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Month 1 = </a:t>
            </a:r>
            <a:r>
              <a:rPr lang="en-US" sz="2800" dirty="0" smtClean="0"/>
              <a:t>1,200 </a:t>
            </a:r>
            <a:r>
              <a:rPr lang="en-US" sz="2800" dirty="0" smtClean="0"/>
              <a:t>views = 120 </a:t>
            </a:r>
            <a:r>
              <a:rPr lang="en-US" sz="2800" dirty="0" smtClean="0"/>
              <a:t>subs </a:t>
            </a:r>
            <a:r>
              <a:rPr lang="en-US" sz="2800" dirty="0" smtClean="0"/>
              <a:t>= </a:t>
            </a:r>
            <a:r>
              <a:rPr lang="en-US" sz="2800" b="1" dirty="0" smtClean="0">
                <a:solidFill>
                  <a:srgbClr val="FF0000"/>
                </a:solidFill>
              </a:rPr>
              <a:t>$</a:t>
            </a:r>
            <a:r>
              <a:rPr lang="en-US" sz="2800" b="1" dirty="0" smtClean="0">
                <a:solidFill>
                  <a:srgbClr val="FF0000"/>
                </a:solidFill>
              </a:rPr>
              <a:t>2.40 AR/$162 </a:t>
            </a:r>
            <a:r>
              <a:rPr lang="en-US" sz="2800" b="1" dirty="0" smtClean="0">
                <a:solidFill>
                  <a:srgbClr val="FF0000"/>
                </a:solidFill>
              </a:rPr>
              <a:t>AC</a:t>
            </a:r>
          </a:p>
          <a:p>
            <a:r>
              <a:rPr lang="en-US" sz="2800" dirty="0" smtClean="0"/>
              <a:t>Month </a:t>
            </a:r>
            <a:r>
              <a:rPr lang="en-US" sz="2800" dirty="0" smtClean="0"/>
              <a:t>2 = </a:t>
            </a:r>
            <a:r>
              <a:rPr lang="en-US" sz="2800" dirty="0" smtClean="0"/>
              <a:t>2,400 views </a:t>
            </a:r>
            <a:r>
              <a:rPr lang="en-US" sz="2800" dirty="0" smtClean="0"/>
              <a:t>= </a:t>
            </a:r>
            <a:r>
              <a:rPr lang="en-US" sz="2800" dirty="0" smtClean="0"/>
              <a:t>240 subs = $4.80 AR/$324 AC</a:t>
            </a:r>
          </a:p>
          <a:p>
            <a:r>
              <a:rPr lang="en-US" sz="2800" dirty="0" smtClean="0"/>
              <a:t>Month 3 = 3,600 views = 360 subs = $7.20 AR/$486 AC</a:t>
            </a:r>
          </a:p>
          <a:p>
            <a:r>
              <a:rPr lang="en-US" sz="2800" dirty="0" smtClean="0"/>
              <a:t>Month 4 = 4,800 views = 480 subs = $9.60 AR/$648 AC</a:t>
            </a:r>
          </a:p>
          <a:p>
            <a:r>
              <a:rPr lang="en-US" sz="2800" dirty="0" smtClean="0"/>
              <a:t>Month 5 = 6,000 views = 600 subs = $12.00 AR/$810 AC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en-US" dirty="0" smtClean="0"/>
              <a:t>videos a </a:t>
            </a:r>
            <a:r>
              <a:rPr lang="en-US" dirty="0" smtClean="0"/>
              <a:t>week (12 </a:t>
            </a:r>
            <a:r>
              <a:rPr lang="en-US" dirty="0" err="1" smtClean="0"/>
              <a:t>vids</a:t>
            </a:r>
            <a:r>
              <a:rPr lang="en-US" dirty="0" smtClean="0"/>
              <a:t>/mo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Month 1 = </a:t>
            </a:r>
            <a:r>
              <a:rPr lang="en-US" sz="2800" dirty="0" smtClean="0"/>
              <a:t>1,200 </a:t>
            </a:r>
            <a:r>
              <a:rPr lang="en-US" sz="2800" dirty="0" smtClean="0"/>
              <a:t>views = 120 </a:t>
            </a:r>
            <a:r>
              <a:rPr lang="en-US" sz="2800" dirty="0" smtClean="0"/>
              <a:t>subs </a:t>
            </a:r>
            <a:r>
              <a:rPr lang="en-US" sz="2800" dirty="0" smtClean="0"/>
              <a:t>= </a:t>
            </a:r>
            <a:r>
              <a:rPr lang="en-US" sz="2800" b="1" dirty="0" smtClean="0">
                <a:solidFill>
                  <a:srgbClr val="FF0000"/>
                </a:solidFill>
              </a:rPr>
              <a:t>$</a:t>
            </a:r>
            <a:r>
              <a:rPr lang="en-US" sz="2800" b="1" dirty="0" smtClean="0">
                <a:solidFill>
                  <a:srgbClr val="FF0000"/>
                </a:solidFill>
              </a:rPr>
              <a:t>2.40 AR/$162 </a:t>
            </a:r>
            <a:r>
              <a:rPr lang="en-US" sz="2800" b="1" dirty="0" smtClean="0">
                <a:solidFill>
                  <a:srgbClr val="FF0000"/>
                </a:solidFill>
              </a:rPr>
              <a:t>AC</a:t>
            </a:r>
          </a:p>
          <a:p>
            <a:r>
              <a:rPr lang="en-US" sz="2800" dirty="0" smtClean="0"/>
              <a:t>Month </a:t>
            </a:r>
            <a:r>
              <a:rPr lang="en-US" sz="2800" dirty="0" smtClean="0"/>
              <a:t>2 = </a:t>
            </a:r>
            <a:r>
              <a:rPr lang="en-US" sz="2800" dirty="0" smtClean="0"/>
              <a:t>2,400 views </a:t>
            </a:r>
            <a:r>
              <a:rPr lang="en-US" sz="2800" dirty="0" smtClean="0"/>
              <a:t>= </a:t>
            </a:r>
            <a:r>
              <a:rPr lang="en-US" sz="2800" dirty="0" smtClean="0"/>
              <a:t>240 subs = $4.80 AR/$324 AC</a:t>
            </a:r>
          </a:p>
          <a:p>
            <a:r>
              <a:rPr lang="en-US" sz="2800" dirty="0" smtClean="0"/>
              <a:t>Month 3 = 3,600 views = 360 subs = $7.20 AR/$486 AC</a:t>
            </a:r>
          </a:p>
          <a:p>
            <a:r>
              <a:rPr lang="en-US" sz="2800" dirty="0" smtClean="0"/>
              <a:t>Month 4 = 4,800 views = 480 subs = $9.60 AR/$648 AC</a:t>
            </a:r>
          </a:p>
          <a:p>
            <a:r>
              <a:rPr lang="en-US" sz="2800" dirty="0" smtClean="0"/>
              <a:t>Month 5 = 6,000 views = 600 subs = $12.00 AR/$810 AC</a:t>
            </a:r>
          </a:p>
          <a:p>
            <a:r>
              <a:rPr lang="en-US" sz="2800" dirty="0" smtClean="0"/>
              <a:t>Month 6 = 7,200 views = 720 subs = $14.40 AR/$972 AC</a:t>
            </a:r>
          </a:p>
          <a:p>
            <a:pPr>
              <a:buNone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en-US" dirty="0" smtClean="0"/>
              <a:t>videos a </a:t>
            </a:r>
            <a:r>
              <a:rPr lang="en-US" dirty="0" smtClean="0"/>
              <a:t>week (12 </a:t>
            </a:r>
            <a:r>
              <a:rPr lang="en-US" dirty="0" err="1" smtClean="0"/>
              <a:t>vids</a:t>
            </a:r>
            <a:r>
              <a:rPr lang="en-US" dirty="0" smtClean="0"/>
              <a:t>/mo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Month 1 = </a:t>
            </a:r>
            <a:r>
              <a:rPr lang="en-US" sz="2800" dirty="0" smtClean="0"/>
              <a:t>1,200 </a:t>
            </a:r>
            <a:r>
              <a:rPr lang="en-US" sz="2800" dirty="0" smtClean="0"/>
              <a:t>views = 120 </a:t>
            </a:r>
            <a:r>
              <a:rPr lang="en-US" sz="2800" dirty="0" smtClean="0"/>
              <a:t>subs </a:t>
            </a:r>
            <a:r>
              <a:rPr lang="en-US" sz="2800" dirty="0" smtClean="0"/>
              <a:t>= </a:t>
            </a:r>
            <a:r>
              <a:rPr lang="en-US" sz="2800" b="1" dirty="0" smtClean="0">
                <a:solidFill>
                  <a:srgbClr val="FF0000"/>
                </a:solidFill>
              </a:rPr>
              <a:t>$</a:t>
            </a:r>
            <a:r>
              <a:rPr lang="en-US" sz="2800" b="1" dirty="0" smtClean="0">
                <a:solidFill>
                  <a:srgbClr val="FF0000"/>
                </a:solidFill>
              </a:rPr>
              <a:t>2.40 AR/$162 </a:t>
            </a:r>
            <a:r>
              <a:rPr lang="en-US" sz="2800" b="1" dirty="0" smtClean="0">
                <a:solidFill>
                  <a:srgbClr val="FF0000"/>
                </a:solidFill>
              </a:rPr>
              <a:t>AC</a:t>
            </a:r>
          </a:p>
          <a:p>
            <a:r>
              <a:rPr lang="en-US" sz="2800" dirty="0" smtClean="0"/>
              <a:t>Month </a:t>
            </a:r>
            <a:r>
              <a:rPr lang="en-US" sz="2800" dirty="0" smtClean="0"/>
              <a:t>2 = </a:t>
            </a:r>
            <a:r>
              <a:rPr lang="en-US" sz="2800" dirty="0" smtClean="0"/>
              <a:t>2,400 views </a:t>
            </a:r>
            <a:r>
              <a:rPr lang="en-US" sz="2800" dirty="0" smtClean="0"/>
              <a:t>= </a:t>
            </a:r>
            <a:r>
              <a:rPr lang="en-US" sz="2800" dirty="0" smtClean="0"/>
              <a:t>240 subs = $4.80 AR/$324 AC</a:t>
            </a:r>
          </a:p>
          <a:p>
            <a:r>
              <a:rPr lang="en-US" sz="2800" dirty="0" smtClean="0"/>
              <a:t>Month 3 = 3,600 views = 360 subs = $7.20 AR/$486 AC</a:t>
            </a:r>
          </a:p>
          <a:p>
            <a:r>
              <a:rPr lang="en-US" sz="2800" dirty="0" smtClean="0"/>
              <a:t>Month 4 = 4,800 views = 480 subs = $9.60 AR/$648 AC</a:t>
            </a:r>
          </a:p>
          <a:p>
            <a:r>
              <a:rPr lang="en-US" sz="2800" dirty="0" smtClean="0"/>
              <a:t>Month 5 = 6,000 views = 600 subs = $12.00 AR/$810 AC</a:t>
            </a:r>
          </a:p>
          <a:p>
            <a:r>
              <a:rPr lang="en-US" sz="2800" dirty="0" smtClean="0"/>
              <a:t>Month 6 = 7,200 views = 720 subs = $14.40 AR/$972 AC</a:t>
            </a:r>
          </a:p>
          <a:p>
            <a:r>
              <a:rPr lang="en-US" sz="2800" dirty="0" smtClean="0"/>
              <a:t>Month 7 = 8,400 views = 840 subs = </a:t>
            </a:r>
            <a:r>
              <a:rPr lang="en-US" sz="2800" b="1" dirty="0" smtClean="0">
                <a:solidFill>
                  <a:srgbClr val="FF0000"/>
                </a:solidFill>
              </a:rPr>
              <a:t>$16.80 AR/$1,134 AC</a:t>
            </a:r>
          </a:p>
          <a:p>
            <a:pPr>
              <a:buNone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en-US" dirty="0" smtClean="0"/>
              <a:t>videos a </a:t>
            </a:r>
            <a:r>
              <a:rPr lang="en-US" dirty="0" smtClean="0"/>
              <a:t>week (12 </a:t>
            </a:r>
            <a:r>
              <a:rPr lang="en-US" dirty="0" err="1" smtClean="0"/>
              <a:t>vids</a:t>
            </a:r>
            <a:r>
              <a:rPr lang="en-US" dirty="0" smtClean="0"/>
              <a:t>/mo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Month 1 = </a:t>
            </a:r>
            <a:r>
              <a:rPr lang="en-US" sz="2800" dirty="0" smtClean="0"/>
              <a:t>1,200 </a:t>
            </a:r>
            <a:r>
              <a:rPr lang="en-US" sz="2800" dirty="0" smtClean="0"/>
              <a:t>views = 120 </a:t>
            </a:r>
            <a:r>
              <a:rPr lang="en-US" sz="2800" dirty="0" smtClean="0"/>
              <a:t>subs </a:t>
            </a:r>
            <a:r>
              <a:rPr lang="en-US" sz="2800" dirty="0" smtClean="0"/>
              <a:t>= </a:t>
            </a:r>
            <a:r>
              <a:rPr lang="en-US" sz="2800" b="1" dirty="0" smtClean="0">
                <a:solidFill>
                  <a:srgbClr val="FF0000"/>
                </a:solidFill>
              </a:rPr>
              <a:t>$</a:t>
            </a:r>
            <a:r>
              <a:rPr lang="en-US" sz="2800" b="1" dirty="0" smtClean="0">
                <a:solidFill>
                  <a:srgbClr val="FF0000"/>
                </a:solidFill>
              </a:rPr>
              <a:t>2.40 AR/$162 </a:t>
            </a:r>
            <a:r>
              <a:rPr lang="en-US" sz="2800" b="1" dirty="0" smtClean="0">
                <a:solidFill>
                  <a:srgbClr val="FF0000"/>
                </a:solidFill>
              </a:rPr>
              <a:t>AC</a:t>
            </a:r>
          </a:p>
          <a:p>
            <a:r>
              <a:rPr lang="en-US" sz="2800" dirty="0" smtClean="0"/>
              <a:t>Month </a:t>
            </a:r>
            <a:r>
              <a:rPr lang="en-US" sz="2800" dirty="0" smtClean="0"/>
              <a:t>2 = </a:t>
            </a:r>
            <a:r>
              <a:rPr lang="en-US" sz="2800" dirty="0" smtClean="0"/>
              <a:t>2,400 views </a:t>
            </a:r>
            <a:r>
              <a:rPr lang="en-US" sz="2800" dirty="0" smtClean="0"/>
              <a:t>= </a:t>
            </a:r>
            <a:r>
              <a:rPr lang="en-US" sz="2800" dirty="0" smtClean="0"/>
              <a:t>240 subs = $4.80 AR/$324 AC</a:t>
            </a:r>
          </a:p>
          <a:p>
            <a:r>
              <a:rPr lang="en-US" sz="2800" dirty="0" smtClean="0"/>
              <a:t>Month 3 = 3,600 views = 360 subs = $7.20 AR/$486 AC</a:t>
            </a:r>
          </a:p>
          <a:p>
            <a:r>
              <a:rPr lang="en-US" sz="2800" dirty="0" smtClean="0"/>
              <a:t>Month 4 = 4,800 views = 480 subs = $9.60 AR/$648 AC</a:t>
            </a:r>
          </a:p>
          <a:p>
            <a:r>
              <a:rPr lang="en-US" sz="2800" dirty="0" smtClean="0"/>
              <a:t>Month 5 = 6,000 views = 600 subs = $12.00 AR/$810 AC</a:t>
            </a:r>
          </a:p>
          <a:p>
            <a:r>
              <a:rPr lang="en-US" sz="2800" dirty="0" smtClean="0"/>
              <a:t>Month 6 = 7,200 views = 720 subs = $14.40 AR/$972 AC</a:t>
            </a:r>
          </a:p>
          <a:p>
            <a:r>
              <a:rPr lang="en-US" sz="2800" dirty="0" smtClean="0"/>
              <a:t>Month 7 = 8,400 views = 840 subs = </a:t>
            </a:r>
            <a:r>
              <a:rPr lang="en-US" sz="2800" b="1" dirty="0" smtClean="0">
                <a:solidFill>
                  <a:srgbClr val="FF0000"/>
                </a:solidFill>
              </a:rPr>
              <a:t>$16.80 AR/$1,134 AC</a:t>
            </a:r>
          </a:p>
          <a:p>
            <a:r>
              <a:rPr lang="en-US" sz="2800" dirty="0" smtClean="0"/>
              <a:t>Month 8 = 9,600 views = 960 subs = $19.20 AR/$1,296 AC</a:t>
            </a:r>
          </a:p>
          <a:p>
            <a:endParaRPr lang="en-US" sz="28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en-US" dirty="0" smtClean="0"/>
              <a:t>videos a </a:t>
            </a:r>
            <a:r>
              <a:rPr lang="en-US" dirty="0" smtClean="0"/>
              <a:t>week (12 </a:t>
            </a:r>
            <a:r>
              <a:rPr lang="en-US" dirty="0" err="1" smtClean="0"/>
              <a:t>vids</a:t>
            </a:r>
            <a:r>
              <a:rPr lang="en-US" dirty="0" smtClean="0"/>
              <a:t>/mo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 fontScale="92500"/>
          </a:bodyPr>
          <a:lstStyle/>
          <a:p>
            <a:r>
              <a:rPr lang="en-US" sz="2800" dirty="0" smtClean="0"/>
              <a:t>Month 1 = </a:t>
            </a:r>
            <a:r>
              <a:rPr lang="en-US" sz="2800" dirty="0" smtClean="0"/>
              <a:t>1,200 </a:t>
            </a:r>
            <a:r>
              <a:rPr lang="en-US" sz="2800" dirty="0" smtClean="0"/>
              <a:t>views = 120 </a:t>
            </a:r>
            <a:r>
              <a:rPr lang="en-US" sz="2800" dirty="0" smtClean="0"/>
              <a:t>subs </a:t>
            </a:r>
            <a:r>
              <a:rPr lang="en-US" sz="2800" dirty="0" smtClean="0"/>
              <a:t>= </a:t>
            </a:r>
            <a:r>
              <a:rPr lang="en-US" sz="2800" b="1" dirty="0" smtClean="0">
                <a:solidFill>
                  <a:srgbClr val="FF0000"/>
                </a:solidFill>
              </a:rPr>
              <a:t>$</a:t>
            </a:r>
            <a:r>
              <a:rPr lang="en-US" sz="2800" b="1" dirty="0" smtClean="0">
                <a:solidFill>
                  <a:srgbClr val="FF0000"/>
                </a:solidFill>
              </a:rPr>
              <a:t>2.40 AR/$162 </a:t>
            </a:r>
            <a:r>
              <a:rPr lang="en-US" sz="2800" b="1" dirty="0" smtClean="0">
                <a:solidFill>
                  <a:srgbClr val="FF0000"/>
                </a:solidFill>
              </a:rPr>
              <a:t>AC</a:t>
            </a:r>
          </a:p>
          <a:p>
            <a:r>
              <a:rPr lang="en-US" sz="2800" dirty="0" smtClean="0"/>
              <a:t>Month </a:t>
            </a:r>
            <a:r>
              <a:rPr lang="en-US" sz="2800" dirty="0" smtClean="0"/>
              <a:t>2 = </a:t>
            </a:r>
            <a:r>
              <a:rPr lang="en-US" sz="2800" dirty="0" smtClean="0"/>
              <a:t>2,400 views </a:t>
            </a:r>
            <a:r>
              <a:rPr lang="en-US" sz="2800" dirty="0" smtClean="0"/>
              <a:t>= </a:t>
            </a:r>
            <a:r>
              <a:rPr lang="en-US" sz="2800" dirty="0" smtClean="0"/>
              <a:t>240 subs = $4.80 AR/$324 AC</a:t>
            </a:r>
          </a:p>
          <a:p>
            <a:r>
              <a:rPr lang="en-US" sz="2800" dirty="0" smtClean="0"/>
              <a:t>Month 3 = 3,600 views = 360 subs = $7.20 AR/$486 AC</a:t>
            </a:r>
          </a:p>
          <a:p>
            <a:r>
              <a:rPr lang="en-US" sz="2800" dirty="0" smtClean="0"/>
              <a:t>Month 4 = 4,800 views = 480 subs = $9.60 AR/$648 AC</a:t>
            </a:r>
          </a:p>
          <a:p>
            <a:r>
              <a:rPr lang="en-US" sz="2800" dirty="0" smtClean="0"/>
              <a:t>Month 5 = 6,000 views = 600 subs = $12.00 AR/$810 AC</a:t>
            </a:r>
          </a:p>
          <a:p>
            <a:r>
              <a:rPr lang="en-US" sz="2800" dirty="0" smtClean="0"/>
              <a:t>Month 6 = 7,200 views = 720 subs = $14.40 AR/$972 AC</a:t>
            </a:r>
          </a:p>
          <a:p>
            <a:r>
              <a:rPr lang="en-US" sz="2800" dirty="0" smtClean="0"/>
              <a:t>Month 7 = 8,400 views = 840 subs = </a:t>
            </a:r>
            <a:r>
              <a:rPr lang="en-US" sz="2800" b="1" dirty="0" smtClean="0">
                <a:solidFill>
                  <a:srgbClr val="FF0000"/>
                </a:solidFill>
              </a:rPr>
              <a:t>$16.80 AR/$1,134 AC</a:t>
            </a:r>
          </a:p>
          <a:p>
            <a:r>
              <a:rPr lang="en-US" sz="2800" dirty="0" smtClean="0"/>
              <a:t>Month 8 = 9,600 views = 960 subs = $19.20 AR/$1,296 AC</a:t>
            </a:r>
          </a:p>
          <a:p>
            <a:r>
              <a:rPr lang="en-US" sz="2800" dirty="0" smtClean="0"/>
              <a:t>Month 9 = 10,800 views = 1080 subs = $</a:t>
            </a:r>
            <a:r>
              <a:rPr lang="en-US" sz="2800" dirty="0" smtClean="0"/>
              <a:t>21.60 </a:t>
            </a:r>
            <a:r>
              <a:rPr lang="en-US" sz="2800" dirty="0" smtClean="0"/>
              <a:t>AR/$1,458 AC</a:t>
            </a:r>
            <a:endParaRPr lang="en-US" sz="2800" dirty="0" smtClean="0"/>
          </a:p>
          <a:p>
            <a:pPr>
              <a:buNone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en-US" dirty="0" smtClean="0"/>
              <a:t>videos a </a:t>
            </a:r>
            <a:r>
              <a:rPr lang="en-US" dirty="0" smtClean="0"/>
              <a:t>week (12 </a:t>
            </a:r>
            <a:r>
              <a:rPr lang="en-US" dirty="0" err="1" smtClean="0"/>
              <a:t>vids</a:t>
            </a:r>
            <a:r>
              <a:rPr lang="en-US" dirty="0" smtClean="0"/>
              <a:t>/mo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Month 1 = </a:t>
            </a:r>
            <a:r>
              <a:rPr lang="en-US" sz="2800" dirty="0" smtClean="0"/>
              <a:t>1,200 </a:t>
            </a:r>
            <a:r>
              <a:rPr lang="en-US" sz="2800" dirty="0" smtClean="0"/>
              <a:t>views = 120 </a:t>
            </a:r>
            <a:r>
              <a:rPr lang="en-US" sz="2800" dirty="0" smtClean="0"/>
              <a:t>subs </a:t>
            </a:r>
            <a:r>
              <a:rPr lang="en-US" sz="2800" dirty="0" smtClean="0"/>
              <a:t>= </a:t>
            </a:r>
            <a:r>
              <a:rPr lang="en-US" sz="2800" b="1" dirty="0" smtClean="0">
                <a:solidFill>
                  <a:srgbClr val="FF0000"/>
                </a:solidFill>
              </a:rPr>
              <a:t>$</a:t>
            </a:r>
            <a:r>
              <a:rPr lang="en-US" sz="2800" b="1" dirty="0" smtClean="0">
                <a:solidFill>
                  <a:srgbClr val="FF0000"/>
                </a:solidFill>
              </a:rPr>
              <a:t>2.40 AR/$162 </a:t>
            </a:r>
            <a:r>
              <a:rPr lang="en-US" sz="2800" b="1" dirty="0" smtClean="0">
                <a:solidFill>
                  <a:srgbClr val="FF0000"/>
                </a:solidFill>
              </a:rPr>
              <a:t>AC</a:t>
            </a:r>
          </a:p>
          <a:p>
            <a:r>
              <a:rPr lang="en-US" sz="2800" dirty="0" smtClean="0"/>
              <a:t>Month </a:t>
            </a:r>
            <a:r>
              <a:rPr lang="en-US" sz="2800" dirty="0" smtClean="0"/>
              <a:t>2 = </a:t>
            </a:r>
            <a:r>
              <a:rPr lang="en-US" sz="2800" dirty="0" smtClean="0"/>
              <a:t>2,400 views </a:t>
            </a:r>
            <a:r>
              <a:rPr lang="en-US" sz="2800" dirty="0" smtClean="0"/>
              <a:t>= </a:t>
            </a:r>
            <a:r>
              <a:rPr lang="en-US" sz="2800" dirty="0" smtClean="0"/>
              <a:t>240 subs = $4.80 AR/$324 AC</a:t>
            </a:r>
          </a:p>
          <a:p>
            <a:r>
              <a:rPr lang="en-US" sz="2800" dirty="0" smtClean="0"/>
              <a:t>Month 3 = 3,600 views = 360 subs = $7.20 AR/$486 AC</a:t>
            </a:r>
          </a:p>
          <a:p>
            <a:r>
              <a:rPr lang="en-US" sz="2800" dirty="0" smtClean="0"/>
              <a:t>Month 4 = 4,800 views = 480 subs = $9.60 AR/$648 AC</a:t>
            </a:r>
          </a:p>
          <a:p>
            <a:r>
              <a:rPr lang="en-US" sz="2800" dirty="0" smtClean="0"/>
              <a:t>Month 5 = 6,000 views = 600 subs = $12.00 AR/$810 AC</a:t>
            </a:r>
          </a:p>
          <a:p>
            <a:r>
              <a:rPr lang="en-US" sz="2800" dirty="0" smtClean="0"/>
              <a:t>Month 6 = 7,200 views = 720 subs = $14.40 AR/$972 AC</a:t>
            </a:r>
          </a:p>
          <a:p>
            <a:r>
              <a:rPr lang="en-US" sz="2800" dirty="0" smtClean="0"/>
              <a:t>Month 7 = 8,400 views = 840 subs = </a:t>
            </a:r>
            <a:r>
              <a:rPr lang="en-US" sz="2800" b="1" dirty="0" smtClean="0">
                <a:solidFill>
                  <a:srgbClr val="FF0000"/>
                </a:solidFill>
              </a:rPr>
              <a:t>$16.80 AR/$1,134 AC</a:t>
            </a:r>
          </a:p>
          <a:p>
            <a:r>
              <a:rPr lang="en-US" sz="2800" dirty="0" smtClean="0"/>
              <a:t>Month 8 = 9,600 views = 960 subs = $19.20 AR/$1,296 AC</a:t>
            </a:r>
          </a:p>
          <a:p>
            <a:r>
              <a:rPr lang="en-US" sz="2800" dirty="0" smtClean="0"/>
              <a:t>Month 9 = 10,800 views = 1080 subs = $</a:t>
            </a:r>
            <a:r>
              <a:rPr lang="en-US" sz="2800" dirty="0" smtClean="0"/>
              <a:t>21.60 </a:t>
            </a:r>
            <a:r>
              <a:rPr lang="en-US" sz="2800" dirty="0" smtClean="0"/>
              <a:t>AR/$1,458 AC</a:t>
            </a:r>
            <a:endParaRPr lang="en-US" sz="2800" dirty="0" smtClean="0"/>
          </a:p>
          <a:p>
            <a:r>
              <a:rPr lang="en-US" sz="2800" dirty="0" smtClean="0"/>
              <a:t>Month 10 = 12,000 views = 1200 subs = $24.00 AR/$1,620 AC</a:t>
            </a:r>
          </a:p>
          <a:p>
            <a:pPr>
              <a:buNone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en-US" dirty="0" smtClean="0"/>
              <a:t>videos a </a:t>
            </a:r>
            <a:r>
              <a:rPr lang="en-US" dirty="0" smtClean="0"/>
              <a:t>week (12 </a:t>
            </a:r>
            <a:r>
              <a:rPr lang="en-US" dirty="0" err="1" smtClean="0"/>
              <a:t>vids</a:t>
            </a:r>
            <a:r>
              <a:rPr lang="en-US" dirty="0" smtClean="0"/>
              <a:t>/mo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Month 1 = </a:t>
            </a:r>
            <a:r>
              <a:rPr lang="en-US" sz="2800" dirty="0" smtClean="0"/>
              <a:t>1,200 </a:t>
            </a:r>
            <a:r>
              <a:rPr lang="en-US" sz="2800" dirty="0" smtClean="0"/>
              <a:t>views = 120 </a:t>
            </a:r>
            <a:r>
              <a:rPr lang="en-US" sz="2800" dirty="0" smtClean="0"/>
              <a:t>subs </a:t>
            </a:r>
            <a:r>
              <a:rPr lang="en-US" sz="2800" dirty="0" smtClean="0"/>
              <a:t>= </a:t>
            </a:r>
            <a:r>
              <a:rPr lang="en-US" sz="2800" b="1" dirty="0" smtClean="0">
                <a:solidFill>
                  <a:srgbClr val="FF0000"/>
                </a:solidFill>
              </a:rPr>
              <a:t>$</a:t>
            </a:r>
            <a:r>
              <a:rPr lang="en-US" sz="2800" b="1" dirty="0" smtClean="0">
                <a:solidFill>
                  <a:srgbClr val="FF0000"/>
                </a:solidFill>
              </a:rPr>
              <a:t>2.40 AR/$162 </a:t>
            </a:r>
            <a:r>
              <a:rPr lang="en-US" sz="2800" b="1" dirty="0" smtClean="0">
                <a:solidFill>
                  <a:srgbClr val="FF0000"/>
                </a:solidFill>
              </a:rPr>
              <a:t>AC</a:t>
            </a:r>
          </a:p>
          <a:p>
            <a:r>
              <a:rPr lang="en-US" sz="2800" dirty="0" smtClean="0"/>
              <a:t>Month </a:t>
            </a:r>
            <a:r>
              <a:rPr lang="en-US" sz="2800" dirty="0" smtClean="0"/>
              <a:t>2 = </a:t>
            </a:r>
            <a:r>
              <a:rPr lang="en-US" sz="2800" dirty="0" smtClean="0"/>
              <a:t>2,400 views </a:t>
            </a:r>
            <a:r>
              <a:rPr lang="en-US" sz="2800" dirty="0" smtClean="0"/>
              <a:t>= </a:t>
            </a:r>
            <a:r>
              <a:rPr lang="en-US" sz="2800" dirty="0" smtClean="0"/>
              <a:t>240 subs = $4.80 AR/$324 AC</a:t>
            </a:r>
          </a:p>
          <a:p>
            <a:r>
              <a:rPr lang="en-US" sz="2800" dirty="0" smtClean="0"/>
              <a:t>Month 3 = 3,600 views = 360 subs = $7.20 AR/$486 AC</a:t>
            </a:r>
          </a:p>
          <a:p>
            <a:r>
              <a:rPr lang="en-US" sz="2800" dirty="0" smtClean="0"/>
              <a:t>Month 4 = 4,800 views = 480 subs = $9.60 AR/$648 AC</a:t>
            </a:r>
          </a:p>
          <a:p>
            <a:r>
              <a:rPr lang="en-US" sz="2800" dirty="0" smtClean="0"/>
              <a:t>Month 5 = 6,000 views = 600 subs = $12.00 AR/$810 AC</a:t>
            </a:r>
          </a:p>
          <a:p>
            <a:r>
              <a:rPr lang="en-US" sz="2800" dirty="0" smtClean="0"/>
              <a:t>Month 6 = 7,200 views = 720 subs = $14.40 AR/$972 AC</a:t>
            </a:r>
          </a:p>
          <a:p>
            <a:r>
              <a:rPr lang="en-US" sz="2800" dirty="0" smtClean="0"/>
              <a:t>Month 7 = 8,400 views = 840 subs = </a:t>
            </a:r>
            <a:r>
              <a:rPr lang="en-US" sz="2800" b="1" dirty="0" smtClean="0">
                <a:solidFill>
                  <a:srgbClr val="FF0000"/>
                </a:solidFill>
              </a:rPr>
              <a:t>$16.80 AR/$1,134 AC</a:t>
            </a:r>
          </a:p>
          <a:p>
            <a:r>
              <a:rPr lang="en-US" sz="2800" dirty="0" smtClean="0"/>
              <a:t>Month 8 = 9,600 views = 960 subs = $19.20 AR/$1,296 AC</a:t>
            </a:r>
          </a:p>
          <a:p>
            <a:r>
              <a:rPr lang="en-US" sz="2800" dirty="0" smtClean="0"/>
              <a:t>Month 9 = 10,800 views = 1080 subs = $</a:t>
            </a:r>
            <a:r>
              <a:rPr lang="en-US" sz="2800" dirty="0" smtClean="0"/>
              <a:t>21.60 </a:t>
            </a:r>
            <a:r>
              <a:rPr lang="en-US" sz="2800" dirty="0" smtClean="0"/>
              <a:t>AR/$1,458 AC</a:t>
            </a:r>
            <a:endParaRPr lang="en-US" sz="2800" dirty="0" smtClean="0"/>
          </a:p>
          <a:p>
            <a:r>
              <a:rPr lang="en-US" sz="2800" dirty="0" smtClean="0"/>
              <a:t>Month 10 = 12,000 views = 1200 subs = $24.00 AR/$1,620 AC</a:t>
            </a:r>
          </a:p>
          <a:p>
            <a:r>
              <a:rPr lang="en-US" sz="2800" dirty="0" smtClean="0"/>
              <a:t>Month 11 = 13,200 views = 1320 subs = $</a:t>
            </a:r>
            <a:r>
              <a:rPr lang="en-US" sz="2800" dirty="0" smtClean="0"/>
              <a:t>26.40 </a:t>
            </a:r>
            <a:r>
              <a:rPr lang="en-US" sz="2800" dirty="0" smtClean="0"/>
              <a:t>AR/$1,782 AC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</a:t>
            </a:r>
            <a:r>
              <a:rPr lang="en-US" dirty="0" smtClean="0"/>
              <a:t>videos a </a:t>
            </a:r>
            <a:r>
              <a:rPr lang="en-US" dirty="0" smtClean="0"/>
              <a:t>week (12 </a:t>
            </a:r>
            <a:r>
              <a:rPr lang="en-US" dirty="0" err="1" smtClean="0"/>
              <a:t>vids</a:t>
            </a:r>
            <a:r>
              <a:rPr lang="en-US" dirty="0" smtClean="0"/>
              <a:t>/mo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sz="2800" dirty="0" smtClean="0"/>
              <a:t>Month 1 = </a:t>
            </a:r>
            <a:r>
              <a:rPr lang="en-US" sz="2800" dirty="0" smtClean="0"/>
              <a:t>1,200 </a:t>
            </a:r>
            <a:r>
              <a:rPr lang="en-US" sz="2800" dirty="0" smtClean="0"/>
              <a:t>views = 120 </a:t>
            </a:r>
            <a:r>
              <a:rPr lang="en-US" sz="2800" dirty="0" smtClean="0"/>
              <a:t>subs </a:t>
            </a:r>
            <a:r>
              <a:rPr lang="en-US" sz="2800" dirty="0" smtClean="0"/>
              <a:t>= </a:t>
            </a:r>
            <a:r>
              <a:rPr lang="en-US" sz="2800" b="1" dirty="0" smtClean="0">
                <a:solidFill>
                  <a:srgbClr val="FF0000"/>
                </a:solidFill>
              </a:rPr>
              <a:t>$</a:t>
            </a:r>
            <a:r>
              <a:rPr lang="en-US" sz="2800" b="1" dirty="0" smtClean="0">
                <a:solidFill>
                  <a:srgbClr val="FF0000"/>
                </a:solidFill>
              </a:rPr>
              <a:t>2.40 AR/$162 </a:t>
            </a:r>
            <a:r>
              <a:rPr lang="en-US" sz="2800" b="1" dirty="0" smtClean="0">
                <a:solidFill>
                  <a:srgbClr val="FF0000"/>
                </a:solidFill>
              </a:rPr>
              <a:t>AC</a:t>
            </a:r>
          </a:p>
          <a:p>
            <a:r>
              <a:rPr lang="en-US" sz="2800" dirty="0" smtClean="0"/>
              <a:t>Month </a:t>
            </a:r>
            <a:r>
              <a:rPr lang="en-US" sz="2800" dirty="0" smtClean="0"/>
              <a:t>2 = </a:t>
            </a:r>
            <a:r>
              <a:rPr lang="en-US" sz="2800" dirty="0" smtClean="0"/>
              <a:t>2,400 views </a:t>
            </a:r>
            <a:r>
              <a:rPr lang="en-US" sz="2800" dirty="0" smtClean="0"/>
              <a:t>= </a:t>
            </a:r>
            <a:r>
              <a:rPr lang="en-US" sz="2800" dirty="0" smtClean="0"/>
              <a:t>240 subs = $4.80 AR/$324 AC</a:t>
            </a:r>
          </a:p>
          <a:p>
            <a:r>
              <a:rPr lang="en-US" sz="2800" dirty="0" smtClean="0"/>
              <a:t>Month 3 = 3,600 views = 360 subs = $7.20 AR/$486 AC</a:t>
            </a:r>
          </a:p>
          <a:p>
            <a:r>
              <a:rPr lang="en-US" sz="2800" dirty="0" smtClean="0"/>
              <a:t>Month 4 = 4,800 views = 480 subs = $9.60 AR/$648 AC</a:t>
            </a:r>
          </a:p>
          <a:p>
            <a:r>
              <a:rPr lang="en-US" sz="2800" dirty="0" smtClean="0"/>
              <a:t>Month 5 = 6,000 views = 600 subs = $12.00 AR/$810 AC</a:t>
            </a:r>
          </a:p>
          <a:p>
            <a:r>
              <a:rPr lang="en-US" sz="2800" dirty="0" smtClean="0"/>
              <a:t>Month 6 = 7,200 views = 720 subs = $14.40 AR/$972 AC</a:t>
            </a:r>
          </a:p>
          <a:p>
            <a:r>
              <a:rPr lang="en-US" sz="2800" dirty="0" smtClean="0"/>
              <a:t>Month 7 = 8,400 views = 840 subs = </a:t>
            </a:r>
            <a:r>
              <a:rPr lang="en-US" sz="2800" b="1" dirty="0" smtClean="0">
                <a:solidFill>
                  <a:srgbClr val="FF0000"/>
                </a:solidFill>
              </a:rPr>
              <a:t>$16.80 AR/$1,134 AC</a:t>
            </a:r>
          </a:p>
          <a:p>
            <a:r>
              <a:rPr lang="en-US" sz="2800" dirty="0" smtClean="0"/>
              <a:t>Month 8 = 9,600 views = 960 subs = $19.20 AR/$1,296 AC</a:t>
            </a:r>
          </a:p>
          <a:p>
            <a:r>
              <a:rPr lang="en-US" sz="2800" dirty="0" smtClean="0"/>
              <a:t>Month 9 = 10,800 views = 1080 subs = $</a:t>
            </a:r>
            <a:r>
              <a:rPr lang="en-US" sz="2800" dirty="0" smtClean="0"/>
              <a:t>21.60 </a:t>
            </a:r>
            <a:r>
              <a:rPr lang="en-US" sz="2800" dirty="0" smtClean="0"/>
              <a:t>AR/$1,458 AC</a:t>
            </a:r>
            <a:endParaRPr lang="en-US" sz="2800" dirty="0" smtClean="0"/>
          </a:p>
          <a:p>
            <a:r>
              <a:rPr lang="en-US" sz="2800" dirty="0" smtClean="0"/>
              <a:t>Month 10 = 12,000 views = 1200 subs = $24.00 AR/$1,620 AC</a:t>
            </a:r>
          </a:p>
          <a:p>
            <a:r>
              <a:rPr lang="en-US" sz="2800" dirty="0" smtClean="0"/>
              <a:t>Month 11 = 13,200 views = 1320 subs = $</a:t>
            </a:r>
            <a:r>
              <a:rPr lang="en-US" sz="2800" dirty="0" smtClean="0"/>
              <a:t>26.40 </a:t>
            </a:r>
            <a:r>
              <a:rPr lang="en-US" sz="2800" dirty="0" smtClean="0"/>
              <a:t>AR/$1,782 AC</a:t>
            </a:r>
            <a:endParaRPr lang="en-US" sz="2800" dirty="0" smtClean="0"/>
          </a:p>
          <a:p>
            <a:r>
              <a:rPr lang="en-US" sz="2800" dirty="0" smtClean="0"/>
              <a:t>Month 12 = 14,400 views</a:t>
            </a:r>
            <a:r>
              <a:rPr lang="en-US" sz="2800" dirty="0" smtClean="0"/>
              <a:t> = 1440 subs =  $</a:t>
            </a:r>
            <a:r>
              <a:rPr lang="en-US" sz="2800" dirty="0" smtClean="0"/>
              <a:t>28.80 </a:t>
            </a:r>
            <a:r>
              <a:rPr lang="en-US" sz="2800" dirty="0" smtClean="0"/>
              <a:t>AR/$1,944 AC</a:t>
            </a:r>
          </a:p>
          <a:p>
            <a:pPr algn="ctr">
              <a:buNone/>
            </a:pPr>
            <a:r>
              <a:rPr lang="en-US" sz="3100" b="1" dirty="0" smtClean="0">
                <a:solidFill>
                  <a:srgbClr val="FF0000"/>
                </a:solidFill>
              </a:rPr>
              <a:t>$187.20 in Ad Revenue $12,636 in Affiliate Commissions </a:t>
            </a:r>
          </a:p>
          <a:p>
            <a:pPr>
              <a:buNone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2378</TotalTime>
  <Words>4724</Words>
  <Application>Microsoft Office PowerPoint</Application>
  <PresentationFormat>On-screen Show (4:3)</PresentationFormat>
  <Paragraphs>441</Paragraphs>
  <Slides>187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187</vt:i4>
      </vt:variant>
    </vt:vector>
  </HeadingPairs>
  <TitlesOfParts>
    <vt:vector size="188" baseType="lpstr">
      <vt:lpstr>Office Theme</vt:lpstr>
      <vt:lpstr>Slide 1</vt:lpstr>
      <vt:lpstr>I want to show you the fastest way to build a sustainable targeted buying audience…EVER!</vt:lpstr>
      <vt:lpstr>What I am going to reveal to you on this video I have been using for the past several years</vt:lpstr>
      <vt:lpstr>And by the time you see this video I will have generated thousands more unique views and hundreds more subscribers…  </vt:lpstr>
      <vt:lpstr>All interested in what I have to say and what I have to sell…</vt:lpstr>
      <vt:lpstr>Enough about me though, let’s get down to business…</vt:lpstr>
      <vt:lpstr>I am talking about video marketing and YOUTUBE.</vt:lpstr>
      <vt:lpstr>Video IS the fastest most effective way to build audience and to sell product.  </vt:lpstr>
      <vt:lpstr>Just look at my sales page.  </vt:lpstr>
      <vt:lpstr>Do you see any long tired sales letter forcing you to skim to the bottom? </vt:lpstr>
      <vt:lpstr>No. </vt:lpstr>
      <vt:lpstr>Video works. </vt:lpstr>
      <vt:lpstr>It’s how we build audiences faster.  It’s how we engage our prospects more effectively.  It’s how we make more money PERIOD </vt:lpstr>
      <vt:lpstr>…and without it…everything gets harder and takes longer.</vt:lpstr>
      <vt:lpstr>BUT…I get that video is not easy for everyone.</vt:lpstr>
      <vt:lpstr>I get that some of you don’t want to be on camera…</vt:lpstr>
      <vt:lpstr>I get that some of you have tried YouTube and failed…</vt:lpstr>
      <vt:lpstr>I even get that some of you have bought every “rank your video” product on the internet…</vt:lpstr>
      <vt:lpstr>…and still failed.</vt:lpstr>
      <vt:lpstr>Well I’m here to tell you that you haven’t been given the whole picture.</vt:lpstr>
      <vt:lpstr>Youtube is not just about ranking videos.</vt:lpstr>
      <vt:lpstr>That’s like saying  “making money online is just about getting yourself a website…”</vt:lpstr>
      <vt:lpstr>Absolute nonsense.</vt:lpstr>
      <vt:lpstr>Listen, for the duration of this video I want you to do something for me…</vt:lpstr>
      <vt:lpstr>Now I’m not going to ask much but what I am going to ask will require a small leap of faith.</vt:lpstr>
      <vt:lpstr>Forget everything you know up until now about YouTube…</vt:lpstr>
      <vt:lpstr>Especially if the people you learned it from don’t have REAL YouTube channels with thousands of subscribers…</vt:lpstr>
      <vt:lpstr>Because many times the people selling courses like this…</vt:lpstr>
      <vt:lpstr>Are made by people with YouTube channels like this…</vt:lpstr>
      <vt:lpstr>I don’t care if you don’t have any experience or if you suck at being on camera.</vt:lpstr>
      <vt:lpstr>It doesn’t matter if you are afraid to do video or can’t think of anything to talk about.</vt:lpstr>
      <vt:lpstr>Heck, I don’t even mind if you don’t have the time or equipment you think you need to make this online dream happen!</vt:lpstr>
      <vt:lpstr>I am going to prove to you that ANYONE with a sheer force of will can create a successful YouTube channel that gets attention builds audience and makes you money.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Did you know that YouTube reaches more 18-49 year olds  than any cable network in the U.S.? </vt:lpstr>
      <vt:lpstr>Why does it matter?</vt:lpstr>
      <vt:lpstr>23% of online shoppers fall between the ages of 35 and 44  24% of online shoppers are between the ages of 45 to 54</vt:lpstr>
      <vt:lpstr>All of that and we are talking about something that is absolutely free to start using.</vt:lpstr>
      <vt:lpstr>Slide 53</vt:lpstr>
      <vt:lpstr>And people are…</vt:lpstr>
      <vt:lpstr>Slide 55</vt:lpstr>
      <vt:lpstr>Slide 56</vt:lpstr>
      <vt:lpstr>Slide 57</vt:lpstr>
      <vt:lpstr>Slide 58</vt:lpstr>
      <vt:lpstr>Slide 59</vt:lpstr>
      <vt:lpstr>Slide 60</vt:lpstr>
      <vt:lpstr>But I told you there was more to it than just ranking videos.</vt:lpstr>
      <vt:lpstr>As a matter of fact I see about 12 key factors when it comes to being successful on YouTube.</vt:lpstr>
      <vt:lpstr>And once you have a simple strategy in place for those factors… </vt:lpstr>
      <vt:lpstr>Your golden.</vt:lpstr>
      <vt:lpstr>Don’t worry I am going to share them with you too.  </vt:lpstr>
      <vt:lpstr>Trust me if an 88 year old woman can get over a million views on a video without really trying then you should be able to figure it out…</vt:lpstr>
      <vt:lpstr>Before I do though I want you to consider this…</vt:lpstr>
      <vt:lpstr>  </vt:lpstr>
      <vt:lpstr>YouTube is the new TV and that is not going to change anytime soon… </vt:lpstr>
      <vt:lpstr>Normal people like you and like me are becoming the new television stars… </vt:lpstr>
      <vt:lpstr>For example…   </vt:lpstr>
      <vt:lpstr> </vt:lpstr>
      <vt:lpstr>THAT’S INSANE!!</vt:lpstr>
      <vt:lpstr>Never in the history of the world has there been an opportunity like this for normal people to change their life. </vt:lpstr>
      <vt:lpstr>No money required.  </vt:lpstr>
      <vt:lpstr>No money required.  No expensive equipment necessary.  </vt:lpstr>
      <vt:lpstr>No money required.  No expensive equipment necessary. No college degree needed.  </vt:lpstr>
      <vt:lpstr>What it means is that the new barrier to success is now what it always should have been…</vt:lpstr>
      <vt:lpstr>A simple will to win. </vt:lpstr>
      <vt:lpstr>But it’s all well and good to throw a few fun facts at you.  Let’s go deeper.  Let’s take this by the numbers… </vt:lpstr>
      <vt:lpstr>What if you started a simple YouTube channel about affiliate marketing…  </vt:lpstr>
      <vt:lpstr>Let’s say you commit to putting out 3 videos a week.  </vt:lpstr>
      <vt:lpstr>Each video is about 10 minutes and takes an hour to edit and get up on site.  That’s 3 hours a week invested in this project.</vt:lpstr>
      <vt:lpstr>Can you donate 3 hours a week to becoming the BOSS??</vt:lpstr>
      <vt:lpstr>Let’s say these videos each generate just 100 new viewers a month and 10 new subscribers…</vt:lpstr>
      <vt:lpstr>Slide 86</vt:lpstr>
      <vt:lpstr>Slide 87</vt:lpstr>
      <vt:lpstr>3 videos a week (12 vids/mo)</vt:lpstr>
      <vt:lpstr>3 videos a week (12 vids/mo)</vt:lpstr>
      <vt:lpstr>3 videos a week (12 vids/mo)</vt:lpstr>
      <vt:lpstr>3 videos a week (12 vids/mo)</vt:lpstr>
      <vt:lpstr>3 videos a week (12 vids/mo)</vt:lpstr>
      <vt:lpstr>3 videos a week (12 vids/mo)</vt:lpstr>
      <vt:lpstr>3 videos a week (12 vids/mo)</vt:lpstr>
      <vt:lpstr>3 videos a week (12 vids/mo)</vt:lpstr>
      <vt:lpstr>3 videos a week (12 vids/mo)</vt:lpstr>
      <vt:lpstr>3 videos a week (12 vids/mo)</vt:lpstr>
      <vt:lpstr>3 videos a week (12 vids/mo)</vt:lpstr>
      <vt:lpstr>3 videos a week (12 vids/mo)</vt:lpstr>
      <vt:lpstr>3 videos a week (12 vids/mo)</vt:lpstr>
      <vt:lpstr>This is just an EXAMPLE!!!  (wild assumptions)</vt:lpstr>
      <vt:lpstr>I want to show you my 12 factors for a successful YouTube Channel but before I do…</vt:lpstr>
      <vt:lpstr>Let me show you my personal experience with the power of YouTube…</vt:lpstr>
      <vt:lpstr>In 2013 I started the zerofatzreturns youtube channel with a commitment of just 1 video per week.</vt:lpstr>
      <vt:lpstr>zerofatzreturns</vt:lpstr>
      <vt:lpstr>I decided to repeat the process in the health niche.  Still just one video a week on a new channel.</vt:lpstr>
      <vt:lpstr>nutribullettime stats</vt:lpstr>
      <vt:lpstr>Where does the real money come from?</vt:lpstr>
      <vt:lpstr>AFFILIATE MARKETING AND E-LEARNING</vt:lpstr>
      <vt:lpstr>And keep in mind that is just revenue for Warriorplus.  I also work out of these places…</vt:lpstr>
      <vt:lpstr>I am not telling you any of this to brag</vt:lpstr>
      <vt:lpstr>I just want you to understand how powerful YouTube can be and how close to a reality that example was I gave you.  </vt:lpstr>
      <vt:lpstr>The fact is I’m just a normal guy who committed to putting videos out on my channel once a week.</vt:lpstr>
      <vt:lpstr>When I first started I really didn’t know anything about the power of affiliate marketing or what makes a successful YouTube channel.</vt:lpstr>
      <vt:lpstr>I sure as heck didn’t know that this thing was going to get more popular than television…</vt:lpstr>
      <vt:lpstr>And that is where many of you guys have a serious advantage.  You already get the power of this thing and what you can do with it.</vt:lpstr>
      <vt:lpstr>Your problem you have no idea how to unlock the POWER of YouTube</vt:lpstr>
      <vt:lpstr>And look this is my job.  I’ve done a lot of research on it.  I get that many of you:</vt:lpstr>
      <vt:lpstr>Well…that’s where I come it.</vt:lpstr>
      <vt:lpstr>Crash The Party is divided into 12 Modules, 1 for each factor that you need to learn…</vt:lpstr>
      <vt:lpstr>What are they? (And yes these are the 12 factors that you need to master to dominate youtube)</vt:lpstr>
      <vt:lpstr>Slide 122</vt:lpstr>
      <vt:lpstr>Slide 123</vt:lpstr>
      <vt:lpstr>Slide 124</vt:lpstr>
      <vt:lpstr>Slide 125</vt:lpstr>
      <vt:lpstr>Slide 126</vt:lpstr>
      <vt:lpstr>Slide 127</vt:lpstr>
      <vt:lpstr>Slide 128</vt:lpstr>
      <vt:lpstr>Slide 129</vt:lpstr>
      <vt:lpstr>Slide 130</vt:lpstr>
      <vt:lpstr>Slide 131</vt:lpstr>
      <vt:lpstr>Slide 132</vt:lpstr>
      <vt:lpstr>Slide 133</vt:lpstr>
      <vt:lpstr>Not only am I going to give you the blueprint to WIN on YouTube</vt:lpstr>
      <vt:lpstr>I AM GOING TO GIVE YOU A VERY SPECIAL TRAINING THAT SHOWS YOU EXACTLY HOW TO DO AFFILIATE MARKETING WITH VIDEO!</vt:lpstr>
      <vt:lpstr>That’s a step by step video walk through where I show you exactly how to make money with video and affiliate marketing…</vt:lpstr>
      <vt:lpstr>I am going to show you a promotion where I earned $739 in 6 days with 6 simple videos.</vt:lpstr>
      <vt:lpstr>I’m going to show you what I did, how I did it and why, so that you can re-create it yourself and even improve upon it.</vt:lpstr>
      <vt:lpstr>I don’t just want to show you the strategies.  I want you to see why and how this works.  Why this matters.</vt:lpstr>
      <vt:lpstr>Listen…  The stuff I teach inside Crash The Party IS the fastest most sustainable way to build a real audience that cares about what you have to say and pays you money regularly…  and that’s it.</vt:lpstr>
      <vt:lpstr>It would be fair to charge $997 for this blueprint.</vt:lpstr>
      <vt:lpstr>I know the value of what I teach and what I do.  I know how important mastering this is.  I’ve shown you in a few simple examples.  I could go on and on…</vt:lpstr>
      <vt:lpstr>Number 1 hangout on the internet.</vt:lpstr>
      <vt:lpstr>I’m not trying to bleed you dry on this though.</vt:lpstr>
      <vt:lpstr>I want you to win.  Let’s make it easy.</vt:lpstr>
      <vt:lpstr>You’re not paying $997 for this.</vt:lpstr>
      <vt:lpstr>Not $497…</vt:lpstr>
      <vt:lpstr>Not even $97… And yeah that puts me square in the territory of putting in more work than what I will get back from teaching you this stuff.</vt:lpstr>
      <vt:lpstr>I don’t care.</vt:lpstr>
      <vt:lpstr>I’m starting this course at 7 bones. </vt:lpstr>
      <vt:lpstr>I’ll increase the price by 5 cents each sale for 4 days.  It’s a launch week special. </vt:lpstr>
      <vt:lpstr>After that I’m setting the course at $27.  Still an incredible deal, just not launch week incredible.</vt:lpstr>
      <vt:lpstr>Now look, in a moment I’m going to give you a call to action…</vt:lpstr>
      <vt:lpstr>I want you to invest in your business here.   YouTube is more popular than television right now and you can do it for free.   It’s worth your time to learn.</vt:lpstr>
      <vt:lpstr>Video is the best way to grow audience.  It’s the fastest way to build trust.  It’s the most effective way we have to make money period.</vt:lpstr>
      <vt:lpstr>Building a rock solid audience on the most dominant platform in the world is a no brainer.</vt:lpstr>
      <vt:lpstr>I am going to leave Crash the Party at $27 and if you look at it over the course of one year… </vt:lpstr>
      <vt:lpstr>THAT’S LESS THAN .08 CENTS A DAY!!!</vt:lpstr>
      <vt:lpstr>Would you be willing to invest .08 cents a day over the course of one year for even a chance to vastly improve your life FOREVER?</vt:lpstr>
      <vt:lpstr>I would.  And have.</vt:lpstr>
      <vt:lpstr> Ideas are cheap. Ideas are easy. Ideas are common. Everybody has ideas. Ideas are highly, highly overvalued. Execution is all that matters.      - Casey Neistat  </vt:lpstr>
      <vt:lpstr>Today inside Crash The Party you’re going to be instantly getting the secrets to:</vt:lpstr>
      <vt:lpstr>Today inside Crash The Party you’re going to be instantly getting the secrets to:</vt:lpstr>
      <vt:lpstr>Today inside Crash The Party you’re going to be instantly getting the secrets to:</vt:lpstr>
      <vt:lpstr>Today inside Crash The Party you’re going to be instantly getting the secrets to:</vt:lpstr>
      <vt:lpstr>Today inside Crash The Party you’re going to be instantly getting the secrets to:</vt:lpstr>
      <vt:lpstr>Today inside Crash The Party you’re going to be instantly getting the secrets to:</vt:lpstr>
      <vt:lpstr>Today inside Crash The Party you’re going to be instantly getting the secrets to:</vt:lpstr>
      <vt:lpstr>Today inside Crash The Party you’re going to be instantly getting the secrets to:</vt:lpstr>
      <vt:lpstr>Today inside Crash The Party you’re going to be instantly getting the secrets to:</vt:lpstr>
      <vt:lpstr>In addition to that your also going to get instant access to  THE AFFILIATE AGENDA</vt:lpstr>
      <vt:lpstr> I want you to click the button below and pick up  Crash The Party</vt:lpstr>
      <vt:lpstr> Still not sure?</vt:lpstr>
      <vt:lpstr> Consider this…</vt:lpstr>
      <vt:lpstr> Let’s assume you’re going to buy this course at it’s highest price point of $27</vt:lpstr>
      <vt:lpstr> If you used everything I am giving you today to build a youtube channel that sold just one $10 product a month and made NO money on ad revenue… </vt:lpstr>
      <vt:lpstr> Your investment in this course will have paid for itself in 3 months.</vt:lpstr>
      <vt:lpstr>At the end of a year you will have earned a profit of:  $120 - $27 = $93 </vt:lpstr>
      <vt:lpstr>Don’t you think you could sell at least one $10 product with the 120 hacks I am going to give you inside Crash the Party along with the Affiliate Agenda? </vt:lpstr>
      <vt:lpstr>If the answer is no then I think you need to take a long look in the mirror, because you’re selling yourself  way too short.</vt:lpstr>
      <vt:lpstr>The fact is if you hade enough ambition and attention to make it to the end of this video… then you can sell AT LEAST one $10 product.</vt:lpstr>
      <vt:lpstr>The truth is you can probably sell a lot more than that on a monthly basis and you can easily target products that cost MUCH more than 10 bucks.</vt:lpstr>
      <vt:lpstr>Making money online doesn’t always have to be hard.</vt:lpstr>
      <vt:lpstr>This is not the lottery.  Hoping won’t do you any good here.</vt:lpstr>
      <vt:lpstr>Ideas are cheap. Ideas are easy. Ideas are common. Everybody has ideas. Ideas are highly, highly overvalued. Execution is all that matters.   As it has always been…</vt:lpstr>
      <vt:lpstr>Your future is in your hands. </vt:lpstr>
      <vt:lpstr>and now it’s your move…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Kam Jennings</dc:creator>
  <cp:lastModifiedBy>Kam Jennings</cp:lastModifiedBy>
  <cp:revision>3</cp:revision>
  <dcterms:created xsi:type="dcterms:W3CDTF">2016-12-02T14:42:16Z</dcterms:created>
  <dcterms:modified xsi:type="dcterms:W3CDTF">2017-02-07T19:38:57Z</dcterms:modified>
</cp:coreProperties>
</file>